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5" r:id="rId3"/>
  </p:sldMasterIdLst>
  <p:notesMasterIdLst>
    <p:notesMasterId r:id="rId13"/>
  </p:notesMasterIdLst>
  <p:sldIdLst>
    <p:sldId id="337" r:id="rId4"/>
    <p:sldId id="324" r:id="rId5"/>
    <p:sldId id="333" r:id="rId6"/>
    <p:sldId id="325" r:id="rId7"/>
    <p:sldId id="334" r:id="rId8"/>
    <p:sldId id="338" r:id="rId9"/>
    <p:sldId id="339" r:id="rId10"/>
    <p:sldId id="340" r:id="rId11"/>
    <p:sldId id="341" r:id="rId12"/>
  </p:sldIdLst>
  <p:sldSz cx="9144000" cy="6858000" type="screen4x3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4949"/>
    <a:srgbClr val="6B6B6B"/>
    <a:srgbClr val="005426"/>
    <a:srgbClr val="33CC33"/>
    <a:srgbClr val="FF66FF"/>
    <a:srgbClr val="C7E6A4"/>
    <a:srgbClr val="FFEDB3"/>
    <a:srgbClr val="9BFFFF"/>
    <a:srgbClr val="007A37"/>
    <a:srgbClr val="00A24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516" y="4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7"/>
  <c:chart>
    <c:autoTitleDeleted val="1"/>
    <c:plotArea>
      <c:layout>
        <c:manualLayout>
          <c:layoutTarget val="inner"/>
          <c:xMode val="edge"/>
          <c:yMode val="edge"/>
          <c:x val="1.7252215318591793E-2"/>
          <c:y val="7.2609216259921824E-2"/>
          <c:w val="0.4210127938034437"/>
          <c:h val="0.70753538958634188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2018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2"/>
            <c:spPr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Lbls>
            <c:txPr>
              <a:bodyPr rot="0" vert="horz"/>
              <a:lstStyle/>
              <a:p>
                <a:pPr>
                  <a:defRPr sz="24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Лист1!$A$2:$A$4</c:f>
              <c:strCache>
                <c:ptCount val="3"/>
                <c:pt idx="0">
                  <c:v>Местный бюджет - 400 тыс.руб.</c:v>
                </c:pt>
                <c:pt idx="1">
                  <c:v>Республиканская субсидия - 1360,3тыс.руб.</c:v>
                </c:pt>
                <c:pt idx="2">
                  <c:v>Федеральная субсидия - 6909,4тыс.руб.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400</c:v>
                </c:pt>
                <c:pt idx="1">
                  <c:v>1360.3</c:v>
                </c:pt>
                <c:pt idx="2">
                  <c:v>6909.4</c:v>
                </c:pt>
              </c:numCache>
            </c:numRef>
          </c:val>
        </c:ser>
        <c:firstSliceAng val="0"/>
        <c:holeSize val="50"/>
      </c:doughnutChart>
      <c:spPr>
        <a:noFill/>
      </c:spPr>
    </c:plotArea>
    <c:legend>
      <c:legendPos val="b"/>
      <c:layout>
        <c:manualLayout>
          <c:xMode val="edge"/>
          <c:yMode val="edge"/>
          <c:x val="0.45331280913690963"/>
          <c:y val="1.4604858719401564E-2"/>
          <c:w val="0.52917639546019224"/>
          <c:h val="0.91574508696564594"/>
        </c:manualLayout>
      </c:layout>
      <c:txPr>
        <a:bodyPr/>
        <a:lstStyle/>
        <a:p>
          <a:pPr>
            <a:defRPr sz="2800" b="1">
              <a:solidFill>
                <a:srgbClr val="494949"/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0.12397</cdr:x>
      <cdr:y>0.36111</cdr:y>
    </cdr:from>
    <cdr:to>
      <cdr:x>0.32232</cdr:x>
      <cdr:y>0.51389</cdr:y>
    </cdr:to>
    <cdr:sp macro="" textlink="">
      <cdr:nvSpPr>
        <cdr:cNvPr id="3" name="Заголовок 4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080120" y="1872208"/>
          <a:ext cx="1728217" cy="7920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2800" b="1" dirty="0" smtClean="0">
              <a:solidFill>
                <a:srgbClr val="6B6B6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8 669,7 </a:t>
          </a:r>
          <a:r>
            <a:rPr lang="ru-RU" sz="2800" b="1" dirty="0" err="1" smtClean="0">
              <a:solidFill>
                <a:srgbClr val="6B6B6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тыс.руб</a:t>
          </a:r>
          <a:r>
            <a:rPr lang="ru-RU" sz="2800" b="1" dirty="0" smtClean="0">
              <a:solidFill>
                <a:srgbClr val="6B6B6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</a:p>
        <a:p xmlns:a="http://schemas.openxmlformats.org/drawingml/2006/main">
          <a:pPr algn="ctr"/>
          <a:endParaRPr lang="ru-RU" sz="2000" b="1" dirty="0">
            <a:solidFill>
              <a:schemeClr val="tx2">
                <a:lumMod val="40000"/>
                <a:lumOff val="6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F9C8E4-F19B-4314-B726-4B6376C53FF6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27C16-DD54-498E-A95D-54A67ED5CC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0307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5975415"/>
      </p:ext>
    </p:extLst>
  </p:cSld>
  <p:clrMapOvr>
    <a:masterClrMapping/>
  </p:clrMapOvr>
  <p:transition spd="slow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3227446"/>
      </p:ext>
    </p:extLst>
  </p:cSld>
  <p:clrMapOvr>
    <a:masterClrMapping/>
  </p:clrMapOvr>
  <p:transition spd="slow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3100339"/>
      </p:ext>
    </p:extLst>
  </p:cSld>
  <p:clrMapOvr>
    <a:masterClrMapping/>
  </p:clrMapOvr>
  <p:transition spd="slow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3318872"/>
      </p:ext>
    </p:extLst>
  </p:cSld>
  <p:clrMapOvr>
    <a:masterClrMapping/>
  </p:clrMapOvr>
  <p:transition spd="slow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749083"/>
      </p:ext>
    </p:extLst>
  </p:cSld>
  <p:clrMapOvr>
    <a:masterClrMapping/>
  </p:clrMapOvr>
  <p:transition spd="slow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89007851"/>
      </p:ext>
    </p:extLst>
  </p:cSld>
  <p:clrMapOvr>
    <a:masterClrMapping/>
  </p:clrMapOvr>
  <p:transition spd="slow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61211176"/>
      </p:ext>
    </p:extLst>
  </p:cSld>
  <p:clrMapOvr>
    <a:masterClrMapping/>
  </p:clrMapOvr>
  <p:transition spd="slow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1856208"/>
      </p:ext>
    </p:extLst>
  </p:cSld>
  <p:clrMapOvr>
    <a:masterClrMapping/>
  </p:clrMapOvr>
  <p:transition spd="slow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491352"/>
      </p:ext>
    </p:extLst>
  </p:cSld>
  <p:clrMapOvr>
    <a:masterClrMapping/>
  </p:clrMapOvr>
  <p:transition spd="slow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0430314"/>
      </p:ext>
    </p:extLst>
  </p:cSld>
  <p:clrMapOvr>
    <a:masterClrMapping/>
  </p:clrMapOvr>
  <p:transition spd="slow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45721671"/>
      </p:ext>
    </p:extLst>
  </p:cSld>
  <p:clrMapOvr>
    <a:masterClrMapping/>
  </p:clrMapOvr>
  <p:transition spd="slow"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3850" y="238539"/>
            <a:ext cx="8497092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ru-RU" smtClean="0"/>
              <a:t>Образец заголовка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850" y="854994"/>
            <a:ext cx="8496300" cy="336244"/>
          </a:xfrm>
        </p:spPr>
        <p:txBody>
          <a:bodyPr lIns="0" tIns="0" rIns="0" bIns="0" anchor="t" anchorCtr="0">
            <a:noAutofit/>
          </a:bodyPr>
          <a:lstStyle>
            <a:lvl1pPr>
              <a:buNone/>
              <a:defRPr sz="20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3111340573"/>
      </p:ext>
    </p:extLst>
  </p:cSld>
  <p:clrMapOvr>
    <a:masterClrMapping/>
  </p:clrMapOvr>
  <p:transition spd="slow">
    <p:push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5642545"/>
      </p:ext>
    </p:extLst>
  </p:cSld>
  <p:clrMapOvr>
    <a:masterClrMapping/>
  </p:clrMapOvr>
  <p:transition spd="slow">
    <p:push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147199"/>
      </p:ext>
    </p:extLst>
  </p:cSld>
  <p:clrMapOvr>
    <a:masterClrMapping/>
  </p:clrMapOvr>
  <p:transition spd="slow">
    <p:push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6603366"/>
      </p:ext>
    </p:extLst>
  </p:cSld>
  <p:clrMapOvr>
    <a:masterClrMapping/>
  </p:clrMapOvr>
  <p:transition spd="slow">
    <p:push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1917479"/>
      </p:ext>
    </p:extLst>
  </p:cSld>
  <p:clrMapOvr>
    <a:masterClrMapping/>
  </p:clrMapOvr>
  <p:transition spd="slow">
    <p:push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271483"/>
      </p:ext>
    </p:extLst>
  </p:cSld>
  <p:clrMapOvr>
    <a:masterClrMapping/>
  </p:clrMapOvr>
  <p:transition spd="slow">
    <p:push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9487096"/>
      </p:ext>
    </p:extLst>
  </p:cSld>
  <p:clrMapOvr>
    <a:masterClrMapping/>
  </p:clrMapOvr>
  <p:transition spd="slow">
    <p:push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966721"/>
      </p:ext>
    </p:extLst>
  </p:cSld>
  <p:clrMapOvr>
    <a:masterClrMapping/>
  </p:clrMapOvr>
  <p:transition spd="slow">
    <p:push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0978747"/>
      </p:ext>
    </p:extLst>
  </p:cSld>
  <p:clrMapOvr>
    <a:masterClrMapping/>
  </p:clrMapOvr>
  <p:transition spd="slow">
    <p:push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0835254"/>
      </p:ext>
    </p:extLst>
  </p:cSld>
  <p:clrMapOvr>
    <a:masterClrMapping/>
  </p:clrMapOvr>
  <p:transition spd="slow">
    <p:push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9477098"/>
      </p:ext>
    </p:extLst>
  </p:cSld>
  <p:clrMapOvr>
    <a:masterClrMapping/>
  </p:clrMapOvr>
  <p:transition spd="slow">
    <p:push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9002548"/>
      </p:ext>
    </p:extLst>
  </p:cSld>
  <p:clrMapOvr>
    <a:masterClrMapping/>
  </p:clrMapOvr>
  <p:transition spd="slow">
    <p:push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1575612"/>
      </p:ext>
    </p:extLst>
  </p:cSld>
  <p:clrMapOvr>
    <a:masterClrMapping/>
  </p:clrMapOvr>
  <p:transition spd="slow">
    <p:push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1219993"/>
      </p:ext>
    </p:extLst>
  </p:cSld>
  <p:clrMapOvr>
    <a:masterClrMapping/>
  </p:clrMapOvr>
  <p:transition spd="slow">
    <p:push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1082931"/>
      </p:ext>
    </p:extLst>
  </p:cSld>
  <p:clrMapOvr>
    <a:masterClrMapping/>
  </p:clrMapOvr>
  <p:transition spd="slow">
    <p:push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504453"/>
      </p:ext>
    </p:extLst>
  </p:cSld>
  <p:clrMapOvr>
    <a:masterClrMapping/>
  </p:clrMapOvr>
  <p:transition spd="slow">
    <p:push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2244740"/>
      </p:ext>
    </p:extLst>
  </p:cSld>
  <p:clrMapOvr>
    <a:masterClrMapping/>
  </p:clrMapOvr>
  <p:transition spd="slow">
    <p:push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8556373"/>
      </p:ext>
    </p:extLst>
  </p:cSld>
  <p:clrMapOvr>
    <a:masterClrMapping/>
  </p:clrMapOvr>
  <p:transition spd="slow">
    <p:push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6925193"/>
      </p:ext>
    </p:extLst>
  </p:cSld>
  <p:clrMapOvr>
    <a:masterClrMapping/>
  </p:clrMapOvr>
  <p:transition spd="slow">
    <p:push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5812926"/>
      </p:ext>
    </p:extLst>
  </p:cSld>
  <p:clrMapOvr>
    <a:masterClrMapping/>
  </p:clrMapOvr>
  <p:transition spd="slow">
    <p:push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5396486"/>
      </p:ext>
    </p:extLst>
  </p:cSld>
  <p:clrMapOvr>
    <a:masterClrMapping/>
  </p:clrMapOvr>
  <p:transition spd="slow">
    <p:push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6831387"/>
      </p:ext>
    </p:extLst>
  </p:cSld>
  <p:clrMapOvr>
    <a:masterClrMapping/>
  </p:clrMapOvr>
  <p:transition spd="slow">
    <p:push dir="r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3871137"/>
      </p:ext>
    </p:extLst>
  </p:cSld>
  <p:clrMapOvr>
    <a:masterClrMapping/>
  </p:clrMapOvr>
  <p:transition spd="slow"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141C1-7D0D-4B45-9ABD-3AACD543FD22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8301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>
    <p:push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modificar el estilo de texto del patrón</a:t>
            </a:r>
          </a:p>
          <a:p>
            <a:pPr lvl="1"/>
            <a:r>
              <a:rPr lang="es-ES" altLang="ru-RU" smtClean="0"/>
              <a:t>Segundo nivel</a:t>
            </a:r>
          </a:p>
          <a:p>
            <a:pPr lvl="2"/>
            <a:r>
              <a:rPr lang="es-ES" altLang="ru-RU" smtClean="0"/>
              <a:t>Tercer nivel</a:t>
            </a:r>
          </a:p>
          <a:p>
            <a:pPr lvl="3"/>
            <a:r>
              <a:rPr lang="es-ES" altLang="ru-RU" smtClean="0"/>
              <a:t>Cuarto nivel</a:t>
            </a:r>
          </a:p>
          <a:p>
            <a:pPr lvl="4"/>
            <a:r>
              <a:rPr lang="es-ES" altLang="ru-RU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9805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slow">
    <p:push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modificar el estilo de texto del patrón</a:t>
            </a:r>
          </a:p>
          <a:p>
            <a:pPr lvl="1"/>
            <a:r>
              <a:rPr lang="es-ES" altLang="ru-RU" smtClean="0"/>
              <a:t>Segundo nivel</a:t>
            </a:r>
          </a:p>
          <a:p>
            <a:pPr lvl="2"/>
            <a:r>
              <a:rPr lang="es-ES" altLang="ru-RU" smtClean="0"/>
              <a:t>Tercer nivel</a:t>
            </a:r>
          </a:p>
          <a:p>
            <a:pPr lvl="3"/>
            <a:r>
              <a:rPr lang="es-ES" altLang="ru-RU" smtClean="0"/>
              <a:t>Cuarto nivel</a:t>
            </a:r>
          </a:p>
          <a:p>
            <a:pPr lvl="4"/>
            <a:r>
              <a:rPr lang="es-ES" altLang="ru-RU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18.03.2019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4213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slow">
    <p:push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3.jpeg"/><Relationship Id="rId7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6.png"/><Relationship Id="rId7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3.jpeg"/><Relationship Id="rId7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3.jpeg"/><Relationship Id="rId7" Type="http://schemas.openxmlformats.org/officeDocument/2006/relationships/image" Target="../media/image2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9436" y="5791051"/>
            <a:ext cx="7154563" cy="106694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5691" y="692696"/>
            <a:ext cx="7920706" cy="2083212"/>
          </a:xfrm>
        </p:spPr>
        <p:txBody>
          <a:bodyPr>
            <a:noAutofit/>
          </a:bodyPr>
          <a:lstStyle/>
          <a:p>
            <a:pPr algn="l"/>
            <a:r>
              <a:rPr lang="ru-RU" sz="2800" b="1" spc="300" dirty="0">
                <a:solidFill>
                  <a:srgbClr val="6B6B6B"/>
                </a:solidFill>
                <a:latin typeface="Bookman Old Style" panose="02050604050505020204" pitchFamily="18" charset="0"/>
              </a:rPr>
              <a:t>ПРАКТИКА </a:t>
            </a:r>
            <a:r>
              <a:rPr lang="ru-RU" sz="28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  <a:t/>
            </a:r>
            <a:br>
              <a:rPr lang="ru-RU" sz="28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</a:br>
            <a:r>
              <a:rPr lang="ru-RU" sz="28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  <a:t>МУНИЦИПАЛЬНОГО </a:t>
            </a:r>
            <a:br>
              <a:rPr lang="ru-RU" sz="28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</a:br>
            <a:r>
              <a:rPr lang="ru-RU" sz="28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  <a:t>УПРАВЛЕНИЯ </a:t>
            </a:r>
            <a:br>
              <a:rPr lang="ru-RU" sz="28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</a:br>
            <a:r>
              <a:rPr lang="ru-RU" sz="2800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  <a:t>ПО СЕЛЬСКОМУ ПОСЕЛЕНИЮ КРАСНОХОЛМСКИЙ СЕЛЬСОВЕТ МР КАЛТАСИНСКИЙ РАЙОН РБ  </a:t>
            </a:r>
            <a:endParaRPr lang="ru-RU" sz="2800" spc="300" dirty="0">
              <a:solidFill>
                <a:srgbClr val="6B6B6B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125" t="51708" r="5229" b="43411"/>
          <a:stretch/>
        </p:blipFill>
        <p:spPr>
          <a:xfrm>
            <a:off x="1907704" y="2924944"/>
            <a:ext cx="7236296" cy="334718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1907703" y="3282947"/>
            <a:ext cx="7236295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20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  <a:t>Благоустройство дворовых территорий как инструмент формирования образа «Малой родины»</a:t>
            </a:r>
            <a:endParaRPr lang="ru-RU" sz="2000" b="1" spc="300" dirty="0">
              <a:solidFill>
                <a:srgbClr val="6B6B6B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94"/>
          <a:stretch/>
        </p:blipFill>
        <p:spPr>
          <a:xfrm>
            <a:off x="450" y="5791051"/>
            <a:ext cx="7016367" cy="106694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78" t="7318" r="64058" b="11584"/>
          <a:stretch/>
        </p:blipFill>
        <p:spPr>
          <a:xfrm>
            <a:off x="6574530" y="42850"/>
            <a:ext cx="884574" cy="97349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308305" y="160265"/>
            <a:ext cx="1656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КОМФОРТНАЯ</a:t>
            </a:r>
          </a:p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ГОРОДСКАЯ СРЕДА</a:t>
            </a:r>
            <a:endParaRPr lang="ru-RU" sz="1400" b="1" dirty="0">
              <a:solidFill>
                <a:srgbClr val="494949"/>
              </a:solidFill>
              <a:latin typeface="Bookman Old Style" panose="02050604050505020204" pitchFamily="18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8609587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80790" y="98758"/>
            <a:ext cx="4896544" cy="775978"/>
          </a:xfrm>
        </p:spPr>
        <p:txBody>
          <a:bodyPr>
            <a:noAutofit/>
          </a:bodyPr>
          <a:lstStyle/>
          <a:p>
            <a:r>
              <a:rPr lang="ru-RU" sz="28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  <a:t>ЦЕЛЬ ПРОЕКТА-</a:t>
            </a:r>
            <a:endParaRPr lang="ru-RU" sz="2800" b="1" spc="300" dirty="0">
              <a:solidFill>
                <a:srgbClr val="6B6B6B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94379" y="908720"/>
            <a:ext cx="756084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dirty="0"/>
              <a:t>Создание комфортной сельской среды, контроль за осуществлением планов комплексного благоустройства парков, дворовых территорий, строительство детских и спортивных площадок и </a:t>
            </a:r>
            <a:r>
              <a:rPr lang="ru-RU" dirty="0" smtClean="0"/>
              <a:t>др</a:t>
            </a:r>
            <a:r>
              <a:rPr lang="ru-RU" dirty="0"/>
              <a:t>., широкое вовлечение граждан в процедуры обсуждения и принятия бюджетных </a:t>
            </a:r>
            <a:r>
              <a:rPr lang="ru-RU" dirty="0" smtClean="0"/>
              <a:t>решений.</a:t>
            </a:r>
            <a:endParaRPr lang="ru-RU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88310" y="2132856"/>
            <a:ext cx="4896544" cy="7759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  <a:t>ЗАДАЧИ ПРОЕКТА-</a:t>
            </a:r>
            <a:endParaRPr lang="ru-RU" sz="2800" b="1" spc="300" dirty="0">
              <a:solidFill>
                <a:srgbClr val="6B6B6B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94379" y="2905888"/>
            <a:ext cx="772747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/>
              <a:t> </a:t>
            </a:r>
            <a:r>
              <a:rPr lang="ru-RU" dirty="0" smtClean="0"/>
              <a:t>Обеспечение </a:t>
            </a:r>
            <a:r>
              <a:rPr lang="ru-RU" dirty="0"/>
              <a:t>участия населения в процессах формирования планов комплексного благоустройства дворовых территорий и парковых зон, общественного обсуждения их реализации.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/>
              <a:t> </a:t>
            </a:r>
            <a:r>
              <a:rPr lang="ru-RU" dirty="0" smtClean="0"/>
              <a:t>Организация </a:t>
            </a:r>
            <a:r>
              <a:rPr lang="ru-RU" dirty="0"/>
              <a:t>общественного и </a:t>
            </a:r>
            <a:r>
              <a:rPr lang="ru-RU" b="1" u="sng" dirty="0"/>
              <a:t>партийного</a:t>
            </a:r>
            <a:r>
              <a:rPr lang="ru-RU" dirty="0"/>
              <a:t> контроля за ходом реализации проекта, разработкой и реализацией планов комплексного благоустройства.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/>
              <a:t> </a:t>
            </a:r>
            <a:r>
              <a:rPr lang="ru-RU" dirty="0" smtClean="0"/>
              <a:t>Содействие </a:t>
            </a:r>
            <a:r>
              <a:rPr lang="ru-RU" dirty="0"/>
              <a:t>расширению возможностей участия общественных объединений и некоммерческих организаций в процессах формирования планов комплексного благоустройства дворовых территорий и парковых зон.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94"/>
          <a:stretch/>
        </p:blipFill>
        <p:spPr>
          <a:xfrm>
            <a:off x="450" y="5791051"/>
            <a:ext cx="7016367" cy="10669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9436" y="5791051"/>
            <a:ext cx="7154563" cy="106694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78" t="7318" r="64058" b="11584"/>
          <a:stretch/>
        </p:blipFill>
        <p:spPr>
          <a:xfrm>
            <a:off x="6574530" y="42850"/>
            <a:ext cx="884574" cy="973495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7308305" y="160265"/>
            <a:ext cx="1656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КОМФОРТНАЯ</a:t>
            </a:r>
          </a:p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ГОРОДСКАЯ СРЕДА</a:t>
            </a:r>
            <a:endParaRPr lang="ru-RU" sz="1400" b="1" dirty="0">
              <a:solidFill>
                <a:srgbClr val="494949"/>
              </a:solidFill>
              <a:latin typeface="Bookman Old Style" panose="02050604050505020204" pitchFamily="18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9833150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САПАЕВА\фотоматериал\фото\DSC_55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1142984"/>
            <a:ext cx="2804309" cy="2071702"/>
          </a:xfrm>
          <a:prstGeom prst="rect">
            <a:avLst/>
          </a:prstGeom>
          <a:noFill/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125" t="51708" r="5229" b="43411"/>
          <a:stretch/>
        </p:blipFill>
        <p:spPr>
          <a:xfrm>
            <a:off x="-18888" y="865291"/>
            <a:ext cx="9132102" cy="334718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78" t="7318" r="64058" b="11584"/>
          <a:stretch/>
        </p:blipFill>
        <p:spPr>
          <a:xfrm>
            <a:off x="6783516" y="-1"/>
            <a:ext cx="884574" cy="9734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8684"/>
            <a:ext cx="7920706" cy="792088"/>
          </a:xfrm>
        </p:spPr>
        <p:txBody>
          <a:bodyPr>
            <a:noAutofit/>
          </a:bodyPr>
          <a:lstStyle/>
          <a:p>
            <a:r>
              <a:rPr lang="ru-RU" sz="24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  <a:t>ПРИНЯТЫЕ МЕРЫ ПО</a:t>
            </a:r>
            <a:br>
              <a:rPr lang="ru-RU" sz="24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</a:br>
            <a:r>
              <a:rPr lang="ru-RU" sz="24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  <a:t> </a:t>
            </a:r>
            <a:r>
              <a:rPr lang="ru-RU" sz="2400" b="1" spc="300" dirty="0">
                <a:solidFill>
                  <a:srgbClr val="6B6B6B"/>
                </a:solidFill>
                <a:latin typeface="Bookman Old Style" panose="02050604050505020204" pitchFamily="18" charset="0"/>
              </a:rPr>
              <a:t>РЕАЛИЗАЦИИ </a:t>
            </a:r>
            <a:r>
              <a:rPr lang="ru-RU" sz="24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  <a:t>ПРОЕКТА</a:t>
            </a:r>
            <a:endParaRPr lang="ru-RU" sz="2400" b="1" spc="300" dirty="0">
              <a:solidFill>
                <a:srgbClr val="6B6B6B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41461" y="1171525"/>
            <a:ext cx="306230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49494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Освещение предмета практики на собраниях граждан, ознакомление с положением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357158" y="2928934"/>
            <a:ext cx="26406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" algn="ctr"/>
            <a:r>
              <a:rPr lang="ru-RU" sz="1600" b="1" dirty="0">
                <a:solidFill>
                  <a:srgbClr val="49494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результатов работ, подведение итогов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500034" y="2357430"/>
            <a:ext cx="250467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49494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 предложений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0" y="3786190"/>
            <a:ext cx="31830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49494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с результатами конкурса на собраниях граждан, информационных стендах и в сети «Интернет».</a:t>
            </a: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9436" y="5791051"/>
            <a:ext cx="7154563" cy="1066949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94"/>
          <a:stretch/>
        </p:blipFill>
        <p:spPr>
          <a:xfrm>
            <a:off x="450" y="5791051"/>
            <a:ext cx="7016367" cy="1066949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7548169" y="123263"/>
            <a:ext cx="1656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КОМФОРТНАЯ</a:t>
            </a:r>
          </a:p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ГОРОДСКАЯ</a:t>
            </a:r>
          </a:p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СРЕДА</a:t>
            </a:r>
            <a:endParaRPr lang="ru-RU" sz="1400" b="1" dirty="0">
              <a:solidFill>
                <a:srgbClr val="494949"/>
              </a:solidFill>
              <a:latin typeface="Bookman Old Style" panose="02050604050505020204" pitchFamily="18" charset="0"/>
              <a:cs typeface="Aharoni" panose="02010803020104030203" pitchFamily="2" charset="-79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0" y="5072074"/>
            <a:ext cx="31830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49494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Открытие дворовых площадок.</a:t>
            </a:r>
            <a:endParaRPr lang="ru-RU" sz="1600" b="1" dirty="0">
              <a:solidFill>
                <a:srgbClr val="49494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D:\САПАЕВА\фотоматериал\фото\DSC_868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3636" y="3357562"/>
            <a:ext cx="2857488" cy="2000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62253978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78" t="7318" r="64058" b="11584"/>
          <a:stretch/>
        </p:blipFill>
        <p:spPr>
          <a:xfrm>
            <a:off x="6574530" y="42850"/>
            <a:ext cx="884574" cy="973495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77539" y="121652"/>
            <a:ext cx="6582693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spc="300" dirty="0">
                <a:solidFill>
                  <a:schemeClr val="bg1">
                    <a:lumMod val="50000"/>
                  </a:schemeClr>
                </a:solidFill>
                <a:latin typeface="Bookman Old Style" panose="02050604050505020204" pitchFamily="18" charset="0"/>
              </a:rPr>
              <a:t>ФИНАНСИРОВАНИЕ </a:t>
            </a:r>
            <a:r>
              <a:rPr lang="ru-RU" sz="2400" b="1" spc="300" dirty="0" smtClean="0">
                <a:solidFill>
                  <a:schemeClr val="bg1">
                    <a:lumMod val="50000"/>
                  </a:schemeClr>
                </a:solidFill>
                <a:latin typeface="Bookman Old Style" panose="02050604050505020204" pitchFamily="18" charset="0"/>
              </a:rPr>
              <a:t>ПРОЕКТА </a:t>
            </a:r>
            <a:endParaRPr lang="ru-RU" sz="2400" b="1" spc="300" dirty="0">
              <a:solidFill>
                <a:schemeClr val="bg1">
                  <a:lumMod val="50000"/>
                </a:schemeClr>
              </a:solidFill>
              <a:latin typeface="Bookman Old Style" panose="02050604050505020204" pitchFamily="18" charset="0"/>
            </a:endParaRPr>
          </a:p>
          <a:p>
            <a:r>
              <a:rPr lang="ru-RU" sz="2400" b="1" spc="300" dirty="0">
                <a:solidFill>
                  <a:schemeClr val="bg1">
                    <a:lumMod val="50000"/>
                  </a:schemeClr>
                </a:solidFill>
                <a:latin typeface="Bookman Old Style" panose="02050604050505020204" pitchFamily="18" charset="0"/>
              </a:rPr>
              <a:t>В </a:t>
            </a:r>
            <a:r>
              <a:rPr lang="ru-RU" sz="2400" b="1" spc="300" dirty="0" smtClean="0">
                <a:solidFill>
                  <a:schemeClr val="bg1">
                    <a:lumMod val="50000"/>
                  </a:schemeClr>
                </a:solidFill>
                <a:latin typeface="Bookman Old Style" panose="02050604050505020204" pitchFamily="18" charset="0"/>
              </a:rPr>
              <a:t>2018 ГОДУ</a:t>
            </a:r>
            <a:endParaRPr lang="ru-RU" sz="2400" b="1" spc="300" dirty="0">
              <a:solidFill>
                <a:schemeClr val="bg1">
                  <a:lumMod val="50000"/>
                </a:schemeClr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xmlns="" val="3280924143"/>
              </p:ext>
            </p:extLst>
          </p:nvPr>
        </p:nvGraphicFramePr>
        <p:xfrm>
          <a:off x="251520" y="1412776"/>
          <a:ext cx="8712968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125" t="51708" r="5229" b="43411"/>
          <a:stretch/>
        </p:blipFill>
        <p:spPr>
          <a:xfrm>
            <a:off x="0" y="1012412"/>
            <a:ext cx="9199951" cy="3347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94"/>
          <a:stretch/>
        </p:blipFill>
        <p:spPr>
          <a:xfrm>
            <a:off x="450" y="5791051"/>
            <a:ext cx="7016367" cy="10669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9436" y="5791051"/>
            <a:ext cx="7154563" cy="106694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308305" y="160265"/>
            <a:ext cx="1656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КОМФОРТНАЯ</a:t>
            </a:r>
          </a:p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ГОРОДСКАЯ СРЕДА</a:t>
            </a:r>
            <a:endParaRPr lang="ru-RU" sz="1400" b="1" dirty="0">
              <a:solidFill>
                <a:srgbClr val="494949"/>
              </a:solidFill>
              <a:latin typeface="Bookman Old Style" panose="02050604050505020204" pitchFamily="18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583589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181" y="989309"/>
            <a:ext cx="9149182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78" t="7318" r="64058" b="11584"/>
          <a:stretch/>
        </p:blipFill>
        <p:spPr>
          <a:xfrm>
            <a:off x="6574530" y="42850"/>
            <a:ext cx="884574" cy="973495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-68124" y="153779"/>
            <a:ext cx="6224300" cy="10030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  <a:t>РЕАЛИЗАЦИЯ ПРОЕКТА В КРАСНОХОЛМСКОМ СЕЛЬСКОМ ПОСЕЛЕНИИ МР КАЛТАСИНСКИЙ РАЙОНЕ РБВ 2016 – 2018 ГОДАХ</a:t>
            </a:r>
            <a:endParaRPr lang="ru-RU" sz="1600" b="1" spc="300" dirty="0">
              <a:solidFill>
                <a:srgbClr val="6B6B6B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1615613"/>
            <a:ext cx="85348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300000"/>
            </a:pPr>
            <a:r>
              <a:rPr lang="ru-RU" sz="2400" b="1" dirty="0"/>
              <a:t>Повышение уровня благоустройства и эстетического оформления территории родников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21384" y="2604051"/>
            <a:ext cx="72434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300000"/>
            </a:pPr>
            <a:r>
              <a:rPr lang="ru-RU" sz="2400" b="1" dirty="0"/>
              <a:t>Создание уютных островков комфорта и отдыха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67398" y="3492186"/>
            <a:ext cx="57513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300000"/>
            </a:pPr>
            <a:r>
              <a:rPr lang="ru-RU" sz="2400" b="1" dirty="0"/>
              <a:t>Повышение положительного имиджа предпринимательства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600997" y="4705689"/>
            <a:ext cx="65430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300000"/>
            </a:pPr>
            <a:r>
              <a:rPr lang="ru-RU" sz="2400" b="1" dirty="0"/>
              <a:t>Экономия финансовых средств бюджета сельского поселения.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9436" y="5791051"/>
            <a:ext cx="7154563" cy="10669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94"/>
          <a:stretch/>
        </p:blipFill>
        <p:spPr>
          <a:xfrm>
            <a:off x="450" y="5791051"/>
            <a:ext cx="7016367" cy="106694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308305" y="160265"/>
            <a:ext cx="1656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КОМФОРТНАЯ</a:t>
            </a:r>
          </a:p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ГОРОДСКАЯ СРЕДА</a:t>
            </a:r>
            <a:endParaRPr lang="ru-RU" sz="1400" b="1" dirty="0">
              <a:solidFill>
                <a:srgbClr val="494949"/>
              </a:solidFill>
              <a:latin typeface="Bookman Old Style" panose="02050604050505020204" pitchFamily="18" charset="0"/>
              <a:cs typeface="Aharoni" panose="02010803020104030203" pitchFamily="2" charset="-79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" y="1412776"/>
            <a:ext cx="936104" cy="93610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280" y="2446610"/>
            <a:ext cx="936104" cy="93610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1294" y="3501008"/>
            <a:ext cx="936104" cy="93610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1760" y="4600582"/>
            <a:ext cx="936104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1175838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5572132" y="3357562"/>
            <a:ext cx="2857520" cy="152805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071538" y="3357562"/>
            <a:ext cx="2786081" cy="152805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181" y="989309"/>
            <a:ext cx="9149182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78" t="7318" r="64058" b="11584"/>
          <a:stretch/>
        </p:blipFill>
        <p:spPr>
          <a:xfrm>
            <a:off x="6574530" y="42850"/>
            <a:ext cx="884574" cy="973495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-68124" y="153779"/>
            <a:ext cx="6800364" cy="10030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  <a:t>РЕАЛИЗАЦИЯ ПРОЕКТА В КРАСНОХОЛМСКОМ СЕЛЬСКОМ ПОСЕЛЕНИИ МР КАЛТАСИНСКИЙ РАЙОНЕ РБ В 2018 ГОДУ</a:t>
            </a:r>
            <a:endParaRPr lang="ru-RU" sz="1600" b="1" spc="300" dirty="0">
              <a:solidFill>
                <a:srgbClr val="6B6B6B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9436" y="5791051"/>
            <a:ext cx="7154563" cy="10669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94"/>
          <a:stretch/>
        </p:blipFill>
        <p:spPr>
          <a:xfrm>
            <a:off x="450" y="5791051"/>
            <a:ext cx="7016367" cy="106694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308305" y="160265"/>
            <a:ext cx="1656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КОМФОРТНАЯ</a:t>
            </a:r>
          </a:p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ГОРОДСКАЯ</a:t>
            </a:r>
          </a:p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СРЕДА</a:t>
            </a:r>
            <a:endParaRPr lang="ru-RU" sz="1400" b="1" dirty="0">
              <a:solidFill>
                <a:srgbClr val="494949"/>
              </a:solidFill>
              <a:latin typeface="Bookman Old Style" panose="02050604050505020204" pitchFamily="18" charset="0"/>
              <a:cs typeface="Aharoni" panose="02010803020104030203" pitchFamily="2" charset="-79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1538" y="1285860"/>
            <a:ext cx="2797049" cy="209778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2445"/>
          <a:stretch/>
        </p:blipFill>
        <p:spPr>
          <a:xfrm>
            <a:off x="1071538" y="3929066"/>
            <a:ext cx="2797047" cy="2128711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2214546" y="2786058"/>
            <a:ext cx="557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ДО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035760" y="5548064"/>
            <a:ext cx="1061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ПОСЛЕ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71538" y="3357562"/>
            <a:ext cx="26774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Дворовая территория с. Краснохолмский ул. Губкина д.№1 ,3</a:t>
            </a:r>
          </a:p>
          <a:p>
            <a:pPr algn="ctr"/>
            <a:r>
              <a:rPr lang="ru-RU" sz="1200" b="1" dirty="0" smtClean="0"/>
              <a:t>ул. Октябрьская д.№54, 56, 58</a:t>
            </a:r>
          </a:p>
          <a:p>
            <a:pPr algn="ctr"/>
            <a:endParaRPr lang="ru-RU" sz="1200" b="1" dirty="0"/>
          </a:p>
        </p:txBody>
      </p:sp>
      <p:pic>
        <p:nvPicPr>
          <p:cNvPr id="1027" name="Picture 3" descr="D:\САПАЕВА\фотоматериал\после работ\Губкина1,3 Октябрьская 54,56,58 Тимиряя 8\ул.Октябрьская,56,5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32" y="3929066"/>
            <a:ext cx="2857520" cy="2071702"/>
          </a:xfrm>
          <a:prstGeom prst="rect">
            <a:avLst/>
          </a:prstGeom>
          <a:noFill/>
        </p:spPr>
      </p:pic>
      <p:sp>
        <p:nvSpPr>
          <p:cNvPr id="22" name="Прямоугольник 21"/>
          <p:cNvSpPr/>
          <p:nvPr/>
        </p:nvSpPr>
        <p:spPr>
          <a:xfrm>
            <a:off x="5643570" y="3357562"/>
            <a:ext cx="26774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Дворовая территория с. Краснохолмский ул. Губкина д.№1 ,3</a:t>
            </a:r>
          </a:p>
          <a:p>
            <a:pPr algn="ctr"/>
            <a:r>
              <a:rPr lang="ru-RU" sz="1200" b="1" dirty="0" smtClean="0"/>
              <a:t>ул. Октябрьская д.№54, 56, 58</a:t>
            </a:r>
          </a:p>
          <a:p>
            <a:pPr algn="ctr"/>
            <a:endParaRPr lang="ru-RU" sz="1200" b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6929454" y="2857496"/>
            <a:ext cx="557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ДО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643702" y="5500702"/>
            <a:ext cx="1061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ПОСЛЕ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028" name="Picture 4" descr="D:\САПАЕВА\фотоматериал\до работ\Губкина1,3 Октябрьская 54,56,58 Тимиряя 8\v9gjt8mmRsU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72132" y="1285860"/>
            <a:ext cx="2857465" cy="2143099"/>
          </a:xfrm>
          <a:prstGeom prst="rect">
            <a:avLst/>
          </a:prstGeom>
          <a:noFill/>
        </p:spPr>
      </p:pic>
      <p:sp>
        <p:nvSpPr>
          <p:cNvPr id="23" name="Прямоугольник 22"/>
          <p:cNvSpPr/>
          <p:nvPr/>
        </p:nvSpPr>
        <p:spPr>
          <a:xfrm>
            <a:off x="6929454" y="2786058"/>
            <a:ext cx="557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ДО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5633136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САПАЕВА\фотоматериал\до работ\Калинина 2,4,6\20180418_1145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357298"/>
            <a:ext cx="2786082" cy="1803748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071538" y="3071810"/>
            <a:ext cx="2786082" cy="152805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181" y="989309"/>
            <a:ext cx="9149182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78" t="7318" r="64058" b="11584"/>
          <a:stretch/>
        </p:blipFill>
        <p:spPr>
          <a:xfrm>
            <a:off x="6574530" y="42850"/>
            <a:ext cx="884574" cy="973495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-68124" y="153779"/>
            <a:ext cx="6224300" cy="10030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  <a:t>РЕАЛИЗАЦИЯ ПРОЕКТА В КРАСНОХОЛМСКОМ СЕЛЬСКОМ ПОСЕЛЕНИИ МР КАЛТАСИНСКИЙ РАЙОНЕ РБВ 2016 – 2018 ГОДАХ</a:t>
            </a:r>
            <a:endParaRPr lang="ru-RU" sz="1600" b="1" spc="300" dirty="0">
              <a:solidFill>
                <a:srgbClr val="6B6B6B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9436" y="5791051"/>
            <a:ext cx="7154563" cy="10669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94"/>
          <a:stretch/>
        </p:blipFill>
        <p:spPr>
          <a:xfrm>
            <a:off x="450" y="5791051"/>
            <a:ext cx="7016367" cy="106694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308305" y="160265"/>
            <a:ext cx="1656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КОМФОРТНАЯ</a:t>
            </a:r>
          </a:p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ГОРОДСКАЯ СРЕДА</a:t>
            </a:r>
            <a:endParaRPr lang="ru-RU" sz="1400" b="1" dirty="0">
              <a:solidFill>
                <a:srgbClr val="494949"/>
              </a:solidFill>
              <a:latin typeface="Bookman Old Style" panose="02050604050505020204" pitchFamily="18" charset="0"/>
              <a:cs typeface="Aharoni" panose="02010803020104030203" pitchFamily="2" charset="-79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214678" y="2714620"/>
            <a:ext cx="557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ДО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035760" y="5548064"/>
            <a:ext cx="1061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ПОСЛЕ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42976" y="3143248"/>
            <a:ext cx="25664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Дворовая территория с. Краснохолмский ул. Калинина д.№2, 4, 6</a:t>
            </a:r>
            <a:endParaRPr lang="ru-RU" sz="1200" b="1" dirty="0"/>
          </a:p>
        </p:txBody>
      </p:sp>
      <p:pic>
        <p:nvPicPr>
          <p:cNvPr id="2051" name="Picture 3" descr="D:\САПАЕВА\фотоматериал\после работ\Калинина 2,4,6\ул.Калинина,парковка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1538" y="3857628"/>
            <a:ext cx="2786082" cy="1880318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571604" y="5286388"/>
            <a:ext cx="1061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ПОСЛЕ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2052" name="Picture 4" descr="D:\САПАЕВА\фотоматериал\до работ\Калинина 2,4,6\20180418_11434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32" y="1357298"/>
            <a:ext cx="2786082" cy="1714512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5572132" y="3071810"/>
            <a:ext cx="2786082" cy="152805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5643570" y="3143248"/>
            <a:ext cx="25664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Дворовая территория с. Краснохолмский ул. Калинина д.№2, 4, 6</a:t>
            </a:r>
            <a:endParaRPr lang="ru-RU" sz="1200" b="1" dirty="0"/>
          </a:p>
        </p:txBody>
      </p:sp>
      <p:pic>
        <p:nvPicPr>
          <p:cNvPr id="2053" name="Picture 5" descr="D:\САПАЕВА\фотоматериал\после работ\Калинина 2,4,6\ул.Калинина вдоль магазина Калинка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72132" y="3857628"/>
            <a:ext cx="2790796" cy="1859623"/>
          </a:xfrm>
          <a:prstGeom prst="rect">
            <a:avLst/>
          </a:prstGeom>
          <a:noFill/>
        </p:spPr>
      </p:pic>
      <p:sp>
        <p:nvSpPr>
          <p:cNvPr id="24" name="Прямоугольник 23"/>
          <p:cNvSpPr/>
          <p:nvPr/>
        </p:nvSpPr>
        <p:spPr>
          <a:xfrm>
            <a:off x="7786710" y="2714620"/>
            <a:ext cx="557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ДО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429520" y="5357826"/>
            <a:ext cx="1061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ПОСЛЕ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013304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928662" y="3143248"/>
            <a:ext cx="2772972" cy="152805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181" y="989309"/>
            <a:ext cx="9149182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78" t="7318" r="64058" b="11584"/>
          <a:stretch/>
        </p:blipFill>
        <p:spPr>
          <a:xfrm>
            <a:off x="6574530" y="42850"/>
            <a:ext cx="884574" cy="973495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-68124" y="153779"/>
            <a:ext cx="6224300" cy="10030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  <a:t>РЕАЛИЗАЦИЯ ПРОЕКТА В КРАСНОХОЛМСКОМ СЕЛЬСКОМ ПОСЕЛЕНИИ МР КАЛТАСИНСКИЙ РАЙОНЕ РБВ 2016 – 2018 ГОДАХ</a:t>
            </a:r>
            <a:endParaRPr lang="ru-RU" sz="1600" b="1" spc="300" dirty="0">
              <a:solidFill>
                <a:srgbClr val="6B6B6B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9436" y="5791051"/>
            <a:ext cx="7154563" cy="10669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94"/>
          <a:stretch/>
        </p:blipFill>
        <p:spPr>
          <a:xfrm>
            <a:off x="450" y="5791051"/>
            <a:ext cx="7016367" cy="106694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308305" y="160265"/>
            <a:ext cx="1656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КОМФОРТНАЯ</a:t>
            </a:r>
          </a:p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ГОРОДСКАЯ СРЕДА</a:t>
            </a:r>
            <a:endParaRPr lang="ru-RU" sz="1400" b="1" dirty="0">
              <a:solidFill>
                <a:srgbClr val="494949"/>
              </a:solidFill>
              <a:latin typeface="Bookman Old Style" panose="02050604050505020204" pitchFamily="18" charset="0"/>
              <a:cs typeface="Aharoni" panose="02010803020104030203" pitchFamily="2" charset="-79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260135" y="2786528"/>
            <a:ext cx="557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ДО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00100" y="3286124"/>
            <a:ext cx="256642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smtClean="0"/>
              <a:t>Дворовая территория с. Краснохолмский ул. Фрунзе, 21; ул. Комсомольская д.№13; ул. Стадионная д.№10</a:t>
            </a:r>
            <a:endParaRPr lang="ru-RU" sz="1000" b="1" dirty="0"/>
          </a:p>
        </p:txBody>
      </p:sp>
      <p:pic>
        <p:nvPicPr>
          <p:cNvPr id="1026" name="Picture 2" descr="D:\САПАЕВА\фотоматериал\до работ\Комсомольская 13 Стадионная 10 Фрунзе 21\20180418_1508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1285860"/>
            <a:ext cx="2786082" cy="1875248"/>
          </a:xfrm>
          <a:prstGeom prst="rect">
            <a:avLst/>
          </a:prstGeom>
          <a:noFill/>
        </p:spPr>
      </p:pic>
      <p:pic>
        <p:nvPicPr>
          <p:cNvPr id="1027" name="Picture 3" descr="D:\САПАЕВА\фотоматериал\после работ\Комсомольская 13 Стадионная 10 Фрунзе 21\ул.Стадионная,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8662" y="3929066"/>
            <a:ext cx="2786082" cy="1857388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928662" y="5429264"/>
            <a:ext cx="1061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ПОСЛЕ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00100" y="2786058"/>
            <a:ext cx="557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ДО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3504" y="3143248"/>
            <a:ext cx="2772972" cy="152805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5286380" y="3286124"/>
            <a:ext cx="256642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smtClean="0"/>
              <a:t>Дворовая территория с. Краснохолмский ул. Фрунзе, 21; ул. Комсомольская д.№13; ул. Стадионная д.№10</a:t>
            </a:r>
            <a:endParaRPr lang="ru-RU" sz="1000" b="1" dirty="0"/>
          </a:p>
        </p:txBody>
      </p:sp>
      <p:pic>
        <p:nvPicPr>
          <p:cNvPr id="1028" name="Picture 4" descr="D:\САПАЕВА\фотоматериал\после работ\Комсомольская 13 Стадионная 10 Фрунзе 21\ул.Фрунзе,2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3503" y="3929066"/>
            <a:ext cx="2787443" cy="1857388"/>
          </a:xfrm>
          <a:prstGeom prst="rect">
            <a:avLst/>
          </a:prstGeom>
          <a:noFill/>
        </p:spPr>
      </p:pic>
      <p:sp>
        <p:nvSpPr>
          <p:cNvPr id="23" name="Прямоугольник 22"/>
          <p:cNvSpPr/>
          <p:nvPr/>
        </p:nvSpPr>
        <p:spPr>
          <a:xfrm>
            <a:off x="5929322" y="5429264"/>
            <a:ext cx="1061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ПОСЛЕ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029" name="Picture 5" descr="D:\САПАЕВА\фотоматериал\до работ\Комсомольская 13 Стадионная 10 Фрунзе 21\20180418_14214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3504" y="1285860"/>
            <a:ext cx="2786082" cy="1857388"/>
          </a:xfrm>
          <a:prstGeom prst="rect">
            <a:avLst/>
          </a:prstGeom>
          <a:noFill/>
        </p:spPr>
      </p:pic>
      <p:sp>
        <p:nvSpPr>
          <p:cNvPr id="24" name="Прямоугольник 23"/>
          <p:cNvSpPr/>
          <p:nvPr/>
        </p:nvSpPr>
        <p:spPr>
          <a:xfrm>
            <a:off x="5786446" y="2786058"/>
            <a:ext cx="557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ДО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43384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1142977" y="3214686"/>
            <a:ext cx="2786082" cy="152805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181" y="989309"/>
            <a:ext cx="9149182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78" t="7318" r="64058" b="11584"/>
          <a:stretch/>
        </p:blipFill>
        <p:spPr>
          <a:xfrm>
            <a:off x="6574530" y="42850"/>
            <a:ext cx="884574" cy="973495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-68124" y="153779"/>
            <a:ext cx="6224300" cy="10030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spc="300" dirty="0" smtClean="0">
                <a:solidFill>
                  <a:srgbClr val="6B6B6B"/>
                </a:solidFill>
                <a:latin typeface="Bookman Old Style" panose="02050604050505020204" pitchFamily="18" charset="0"/>
              </a:rPr>
              <a:t>РЕАЛИЗАЦИЯ ПРОЕКТА В КРАСНОХОЛМСКОМ СЕЛЬСКОМ ПОСЕЛЕНИИ МР КАЛТАСИНСКИЙ РАЙОНЕ РБВ 2016 – 2018 ГОДАХ</a:t>
            </a:r>
            <a:endParaRPr lang="ru-RU" sz="1600" b="1" spc="300" dirty="0">
              <a:solidFill>
                <a:srgbClr val="6B6B6B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9436" y="5791051"/>
            <a:ext cx="7154563" cy="10669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94"/>
          <a:stretch/>
        </p:blipFill>
        <p:spPr>
          <a:xfrm>
            <a:off x="450" y="5791051"/>
            <a:ext cx="7016367" cy="106694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308305" y="160265"/>
            <a:ext cx="1656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КОМФОРТНАЯ</a:t>
            </a:r>
          </a:p>
          <a:p>
            <a:r>
              <a:rPr lang="ru-RU" sz="1400" b="1" dirty="0" smtClean="0">
                <a:solidFill>
                  <a:srgbClr val="494949"/>
                </a:solidFill>
                <a:latin typeface="Bookman Old Style" panose="02050604050505020204" pitchFamily="18" charset="0"/>
                <a:cs typeface="Aharoni" panose="02010803020104030203" pitchFamily="2" charset="-79"/>
              </a:rPr>
              <a:t>ГОРОДСКАЯ СРЕДА</a:t>
            </a:r>
            <a:endParaRPr lang="ru-RU" sz="1400" b="1" dirty="0">
              <a:solidFill>
                <a:srgbClr val="494949"/>
              </a:solidFill>
              <a:latin typeface="Bookman Old Style" panose="02050604050505020204" pitchFamily="18" charset="0"/>
              <a:cs typeface="Aharoni" panose="02010803020104030203" pitchFamily="2" charset="-79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214414" y="3429000"/>
            <a:ext cx="256642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smtClean="0"/>
              <a:t>Дворовая территория с. Краснохолмский ул. Ленина д.№25, 27, 29, 29А, 31; ул. Юбилейная д.№1, 3.</a:t>
            </a:r>
            <a:endParaRPr lang="ru-RU" sz="1000" b="1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2976" y="1285860"/>
            <a:ext cx="2786082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Прямоугольник 16"/>
          <p:cNvSpPr/>
          <p:nvPr/>
        </p:nvSpPr>
        <p:spPr>
          <a:xfrm>
            <a:off x="1214414" y="2786058"/>
            <a:ext cx="557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ДО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214942" y="3143248"/>
            <a:ext cx="2725611" cy="152805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Picture 3" descr="D:\САПАЕВА\фотоматериал\до работ\Ленина 25,27,29,29а,31 Юбилейная 1,3\20180418_12120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942" y="1285860"/>
            <a:ext cx="2714644" cy="1928826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5286380" y="3500438"/>
            <a:ext cx="256642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smtClean="0"/>
              <a:t>Дворовая территория с. Краснохолмский ул. Ленина д.№25, 27, 29, 29А, 31; ул. Юбилейная д.№1, 3.</a:t>
            </a:r>
            <a:endParaRPr lang="ru-RU" sz="10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5286380" y="2857496"/>
            <a:ext cx="557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ДО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2976" y="4071942"/>
            <a:ext cx="2786082" cy="171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Прямоугольник 18"/>
          <p:cNvSpPr/>
          <p:nvPr/>
        </p:nvSpPr>
        <p:spPr>
          <a:xfrm>
            <a:off x="2000232" y="5429264"/>
            <a:ext cx="1061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ПОСЛЕ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2053" name="Picture 5" descr="D:\САПАЕВА\фотоматериал\после работ\Ленина 25,27,29,29а,31 Юбилейная 1,3\ул.Ленина,29-А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14942" y="4071942"/>
            <a:ext cx="2714644" cy="1714512"/>
          </a:xfrm>
          <a:prstGeom prst="rect">
            <a:avLst/>
          </a:prstGeom>
          <a:noFill/>
        </p:spPr>
      </p:pic>
      <p:sp>
        <p:nvSpPr>
          <p:cNvPr id="23" name="Прямоугольник 22"/>
          <p:cNvSpPr/>
          <p:nvPr/>
        </p:nvSpPr>
        <p:spPr>
          <a:xfrm>
            <a:off x="6143636" y="5429264"/>
            <a:ext cx="1061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ПОСЛЕ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790744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6">
  <a:themeElements>
    <a:clrScheme name="Другая 1">
      <a:dk1>
        <a:srgbClr val="2F2B20"/>
      </a:dk1>
      <a:lt1>
        <a:srgbClr val="FFFFFF"/>
      </a:lt1>
      <a:dk2>
        <a:srgbClr val="675E47"/>
      </a:dk2>
      <a:lt2>
        <a:srgbClr val="FFFF00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D6F23C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2">
  <a:themeElements>
    <a:clrScheme name="Другая 14">
      <a:dk1>
        <a:srgbClr val="F2FBC3"/>
      </a:dk1>
      <a:lt1>
        <a:srgbClr val="FFFFFF"/>
      </a:lt1>
      <a:dk2>
        <a:srgbClr val="675E47"/>
      </a:dk2>
      <a:lt2>
        <a:srgbClr val="E6F78A"/>
      </a:lt2>
      <a:accent1>
        <a:srgbClr val="DBF45A"/>
      </a:accent1>
      <a:accent2>
        <a:srgbClr val="FFFF00"/>
      </a:accent2>
      <a:accent3>
        <a:srgbClr val="D2CB6C"/>
      </a:accent3>
      <a:accent4>
        <a:srgbClr val="95A39D"/>
      </a:accent4>
      <a:accent5>
        <a:srgbClr val="D6F23C"/>
      </a:accent5>
      <a:accent6>
        <a:srgbClr val="B1A089"/>
      </a:accent6>
      <a:hlink>
        <a:srgbClr val="00B050"/>
      </a:hlink>
      <a:folHlink>
        <a:srgbClr val="FFFF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Тема2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Тема6</Template>
  <TotalTime>2712</TotalTime>
  <Words>498</Words>
  <Application>Microsoft Office PowerPoint</Application>
  <PresentationFormat>Экран (4:3)</PresentationFormat>
  <Paragraphs>75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Тема6</vt:lpstr>
      <vt:lpstr>Тема2</vt:lpstr>
      <vt:lpstr>1_Тема2</vt:lpstr>
      <vt:lpstr>ПРАКТИКА  МУНИЦИПАЛЬНОГО  УПРАВЛЕНИЯ  ПО СЕЛЬСКОМУ ПОСЕЛЕНИЮ КРАСНОХОЛМСКИЙ СЕЛЬСОВЕТ МР КАЛТАСИНСКИЙ РАЙОН РБ  </vt:lpstr>
      <vt:lpstr>ЦЕЛЬ ПРОЕКТА-</vt:lpstr>
      <vt:lpstr>ПРИНЯТЫЕ МЕРЫ ПО  РЕАЛИЗАЦИИ ПРОЕКТА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</dc:title>
  <dc:creator>1</dc:creator>
  <cp:lastModifiedBy>Приеманая Марии</cp:lastModifiedBy>
  <cp:revision>269</cp:revision>
  <cp:lastPrinted>2019-01-29T11:41:24Z</cp:lastPrinted>
  <dcterms:created xsi:type="dcterms:W3CDTF">2018-12-11T06:42:06Z</dcterms:created>
  <dcterms:modified xsi:type="dcterms:W3CDTF">2019-03-18T07:53:01Z</dcterms:modified>
</cp:coreProperties>
</file>