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7" r:id="rId2"/>
  </p:sldMasterIdLst>
  <p:sldIdLst>
    <p:sldId id="278" r:id="rId3"/>
    <p:sldId id="282" r:id="rId4"/>
    <p:sldId id="284" r:id="rId5"/>
    <p:sldId id="261" r:id="rId6"/>
    <p:sldId id="279" r:id="rId7"/>
    <p:sldId id="280" r:id="rId8"/>
    <p:sldId id="290" r:id="rId9"/>
    <p:sldId id="289" r:id="rId10"/>
    <p:sldId id="275" r:id="rId11"/>
    <p:sldId id="286" r:id="rId12"/>
    <p:sldId id="287" r:id="rId13"/>
    <p:sldId id="288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ru-RU" altLang="ru-RU" smtClean="0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itchFamily="34" charset="0"/>
                </a:defRPr>
              </a:lvl9pPr>
            </a:lstStyle>
            <a:p>
              <a:pPr eaLnBrk="1" hangingPunct="1">
                <a:defRPr/>
              </a:pPr>
              <a:endParaRPr lang="ru-RU" altLang="ru-RU" smtClean="0"/>
            </a:p>
          </p:txBody>
        </p:sp>
      </p:grpSp>
      <p:sp>
        <p:nvSpPr>
          <p:cNvPr id="51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D4C295AE-0C32-4990-A0F8-D4E6C4B6075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4098068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3F7C95-30AF-4898-87ED-7F1FB2C7575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5290064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7CC57A-4F6B-4759-B7B5-51FA8797041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464264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495BFD-6907-4D0F-8C42-BDE4F4CEFFF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79269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D22D7-E6D9-4931-84E2-ADA26222936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4241486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EA5C38-AB31-48F4-90DA-BEF012FB4F1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98121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E527E1-5998-4503-9252-F560DF008C9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6686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7EAEF1-BAD0-433E-8E98-39BE61A8AC9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397112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055F95-CD37-4B8D-AF65-EF32494161B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422857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350CEC-B3AC-49E5-AB22-A18414110BD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971908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2C0531-2272-476E-B44E-4BD237F3815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705477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ED96E0-1993-4CDC-A288-97EF681CC30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5564548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791AE0-6F28-4D4E-A045-F65B2E9B890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2945985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92FC7-73EA-4617-B9C1-430C3575F7F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8292516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85F9D7-57E6-470A-8415-7B90C609BC7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5493000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38AF6-9200-4E92-80EB-37399BC98C7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40618527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6A9EF-ECEB-4B5E-84CF-01A9099B507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9947351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F6B0D-4CB3-486B-88CC-12859A2C8CF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588692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D9B37-F303-4A97-AE6D-AF536077643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3118556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262318-F50B-4A1B-AF23-31EF5121D6C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5092159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4F9F7-E253-40A9-91E7-C7E475DA713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4354137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B390A-E254-477D-AEF8-EF1265306D5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8268514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6ACA3-AD9F-42E6-B755-D7E898F669B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7927330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BBCCAB-FDD8-4CC9-AB5E-BD212FE7EBD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023833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defRPr/>
            </a:pPr>
            <a:endParaRPr kumimoji="1" lang="ru-RU" altLang="ru-RU" sz="2400" smtClean="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1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7C52F7D-7F55-409D-911B-CAD50AA1E4F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896718A-768A-477E-95CE-93F78A199F4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088" y="1125538"/>
            <a:ext cx="7921625" cy="20828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800" b="1" spc="300" dirty="0">
                <a:solidFill>
                  <a:schemeClr val="tx2">
                    <a:lumMod val="75000"/>
                  </a:schemeClr>
                </a:solidFill>
              </a:rPr>
              <a:t>ПРАКТИКА </a:t>
            </a:r>
            <a:r>
              <a:rPr lang="ru-RU" sz="2800" b="1" spc="3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2800" b="1" spc="3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800" b="1" spc="300" dirty="0" smtClean="0">
                <a:solidFill>
                  <a:schemeClr val="tx2">
                    <a:lumMod val="75000"/>
                  </a:schemeClr>
                </a:solidFill>
              </a:rPr>
              <a:t>МУНИЦИПАЛЬНОГО </a:t>
            </a:r>
            <a:br>
              <a:rPr lang="ru-RU" sz="2800" b="1" spc="3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800" b="1" spc="300" dirty="0" smtClean="0">
                <a:solidFill>
                  <a:schemeClr val="tx2">
                    <a:lumMod val="75000"/>
                  </a:schemeClr>
                </a:solidFill>
              </a:rPr>
              <a:t>УПРАВЛЕНИЯ </a:t>
            </a:r>
            <a:br>
              <a:rPr lang="ru-RU" sz="2800" b="1" spc="3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2800" spc="300" dirty="0" smtClean="0">
                <a:solidFill>
                  <a:schemeClr val="tx2">
                    <a:lumMod val="75000"/>
                  </a:schemeClr>
                </a:solidFill>
              </a:rPr>
              <a:t>ПО СЕЛЬСКОМУ ПОСЕЛЕНИЮ КРАСНОХОЛМСКИЙ СЕЛЬСОВЕТ МР КАЛТАСИНСКИЙ РАЙОН РБ  </a:t>
            </a:r>
            <a:endParaRPr lang="ru-RU" sz="2800" spc="3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763713" y="3425825"/>
            <a:ext cx="7235825" cy="792163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defRPr/>
            </a:pPr>
            <a:r>
              <a:rPr lang="ru-RU" sz="2800" b="1" spc="300" dirty="0">
                <a:solidFill>
                  <a:schemeClr val="tx2">
                    <a:lumMod val="75000"/>
                  </a:schemeClr>
                </a:solidFill>
              </a:rPr>
              <a:t>Малое и среднее предпринимательство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Уважаемые граждане!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060575"/>
            <a:ext cx="9036050" cy="4114800"/>
          </a:xfrm>
        </p:spPr>
        <p:txBody>
          <a:bodyPr/>
          <a:lstStyle/>
          <a:p>
            <a:pPr marL="0" indent="630238" algn="just" eaLnBrk="1" hangingPunct="1">
              <a:buFont typeface="Wingdings" pitchFamily="2" charset="2"/>
              <a:buNone/>
              <a:defRPr/>
            </a:pPr>
            <a:r>
              <a:rPr lang="ru-RU" altLang="ru-RU" sz="1300" dirty="0" smtClean="0">
                <a:solidFill>
                  <a:srgbClr val="002060"/>
                </a:solidFill>
                <a:latin typeface="+mj-lt"/>
              </a:rPr>
              <a:t>В </a:t>
            </a:r>
            <a:r>
              <a:rPr lang="ru-RU" altLang="ru-RU" sz="1300" dirty="0">
                <a:solidFill>
                  <a:srgbClr val="002060"/>
                </a:solidFill>
                <a:latin typeface="+mj-lt"/>
              </a:rPr>
              <a:t>рамках развития  малого и среднего предпринимательства на территории сельского поселения </a:t>
            </a:r>
            <a:r>
              <a:rPr lang="ru-RU" altLang="ru-RU" sz="1300" dirty="0" smtClean="0">
                <a:solidFill>
                  <a:srgbClr val="002060"/>
                </a:solidFill>
                <a:latin typeface="+mj-lt"/>
              </a:rPr>
              <a:t>Краснохолмский </a:t>
            </a:r>
            <a:r>
              <a:rPr lang="ru-RU" altLang="ru-RU" sz="1300" dirty="0">
                <a:solidFill>
                  <a:srgbClr val="002060"/>
                </a:solidFill>
                <a:latin typeface="+mj-lt"/>
              </a:rPr>
              <a:t>сельсовет муниципального района Калтасинский район Республики </a:t>
            </a:r>
            <a:r>
              <a:rPr lang="ru-RU" altLang="ru-RU" sz="1300" dirty="0" smtClean="0">
                <a:solidFill>
                  <a:srgbClr val="002060"/>
                </a:solidFill>
                <a:latin typeface="+mj-lt"/>
              </a:rPr>
              <a:t>Башкортостан, и осуществляется координация организационно - практических мероприятий в рамках </a:t>
            </a:r>
            <a:r>
              <a:rPr lang="ru-RU" altLang="ru-RU" sz="1300" dirty="0">
                <a:solidFill>
                  <a:srgbClr val="002060"/>
                </a:solidFill>
                <a:latin typeface="+mj-lt"/>
              </a:rPr>
              <a:t>осуществляющим </a:t>
            </a:r>
            <a:r>
              <a:rPr lang="ru-RU" altLang="ru-RU" sz="1300" dirty="0" smtClean="0">
                <a:solidFill>
                  <a:srgbClr val="002060"/>
                </a:solidFill>
                <a:latin typeface="+mj-lt"/>
              </a:rPr>
              <a:t>рассмотрение </a:t>
            </a:r>
            <a:r>
              <a:rPr lang="ru-RU" altLang="ru-RU" sz="1300" dirty="0">
                <a:solidFill>
                  <a:srgbClr val="002060"/>
                </a:solidFill>
                <a:latin typeface="+mj-lt"/>
              </a:rPr>
              <a:t>вопросов, связанных с содействием развитию и поддержкой предпринимательства в сельском </a:t>
            </a:r>
            <a:r>
              <a:rPr lang="ru-RU" altLang="ru-RU" sz="1300" dirty="0" smtClean="0">
                <a:solidFill>
                  <a:srgbClr val="002060"/>
                </a:solidFill>
                <a:latin typeface="+mj-lt"/>
              </a:rPr>
              <a:t>поселении Краснохолмский сельсовет МР </a:t>
            </a:r>
            <a:r>
              <a:rPr lang="ru-RU" altLang="ru-RU" sz="1300" dirty="0">
                <a:solidFill>
                  <a:srgbClr val="002060"/>
                </a:solidFill>
                <a:latin typeface="+mj-lt"/>
              </a:rPr>
              <a:t>Калтасинский район Республике Башкортостан.</a:t>
            </a:r>
            <a:endParaRPr lang="ru-RU" altLang="ru-RU" sz="1300" dirty="0" smtClean="0">
              <a:solidFill>
                <a:srgbClr val="002060"/>
              </a:solidFill>
              <a:latin typeface="+mj-lt"/>
            </a:endParaRPr>
          </a:p>
          <a:p>
            <a:pPr marL="0" indent="357188" algn="just" eaLnBrk="1" hangingPunct="1">
              <a:buFont typeface="Wingdings" pitchFamily="2" charset="2"/>
              <a:buNone/>
              <a:defRPr/>
            </a:pPr>
            <a:r>
              <a:rPr lang="ru-RU" altLang="ru-RU" sz="1300" dirty="0" smtClean="0">
                <a:solidFill>
                  <a:srgbClr val="002060"/>
                </a:solidFill>
                <a:latin typeface="+mj-lt"/>
              </a:rPr>
              <a:t>    На данной странице вы можете получить информацию о составе и основных направлениях деятельности Межведомственной комиссии </a:t>
            </a:r>
            <a:r>
              <a:rPr lang="ru-RU" altLang="ru-RU" sz="1300" dirty="0">
                <a:solidFill>
                  <a:srgbClr val="002060"/>
                </a:solidFill>
                <a:latin typeface="+mj-lt"/>
              </a:rPr>
              <a:t>по поддержке малого и среднего предпринимательства при администрации СП Краснохолмский сельсовет МР Калтасинский район РБ , </a:t>
            </a:r>
            <a:r>
              <a:rPr lang="ru-RU" altLang="ru-RU" sz="1300" dirty="0" smtClean="0">
                <a:solidFill>
                  <a:srgbClr val="002060"/>
                </a:solidFill>
                <a:latin typeface="+mj-lt"/>
              </a:rPr>
              <a:t>об проводимых мероприятиях </a:t>
            </a:r>
            <a:r>
              <a:rPr lang="ru-RU" altLang="ru-RU" sz="1300" dirty="0">
                <a:solidFill>
                  <a:srgbClr val="002060"/>
                </a:solidFill>
                <a:latin typeface="+mj-lt"/>
              </a:rPr>
              <a:t>Межведомственной комиссии по поддержке малого и среднего предпринимательства при администрации СП Краснохолмский сельсовет МР Калтасинский район РБ . </a:t>
            </a:r>
            <a:endParaRPr lang="ru-RU" altLang="ru-RU" sz="1300" dirty="0" smtClean="0">
              <a:solidFill>
                <a:srgbClr val="002060"/>
              </a:solidFill>
              <a:latin typeface="+mj-lt"/>
            </a:endParaRPr>
          </a:p>
          <a:p>
            <a:pPr marL="0" indent="357188" algn="just" eaLnBrk="1" hangingPunct="1">
              <a:buFont typeface="Wingdings" pitchFamily="2" charset="2"/>
              <a:buNone/>
              <a:defRPr/>
            </a:pPr>
            <a:r>
              <a:rPr lang="ru-RU" altLang="ru-RU" sz="1300" dirty="0" smtClean="0">
                <a:solidFill>
                  <a:srgbClr val="002060"/>
                </a:solidFill>
                <a:latin typeface="+mj-lt"/>
              </a:rPr>
              <a:t>    Надеемся, открытый доступ к подробной информации о деятельности указанного коллегиального органа, наша готовность для диалога и Ваше участие будут способствовать повышению эффективности деятельности субъектов профилактики правонарушений в сфере обеспечения общественной безопасности и правопорядка в Серпуховском муниципальном районе, а соответственно и росту вашего доверия к органам государственной и муниципальной власти и повышению их авторитета.</a:t>
            </a:r>
          </a:p>
          <a:p>
            <a:pPr marL="0" indent="357188" algn="just" eaLnBrk="1" hangingPunct="1">
              <a:buFont typeface="Wingdings" pitchFamily="2" charset="2"/>
              <a:buNone/>
              <a:defRPr/>
            </a:pPr>
            <a:r>
              <a:rPr lang="ru-RU" altLang="ru-RU" sz="1300" dirty="0" smtClean="0">
                <a:solidFill>
                  <a:srgbClr val="002060"/>
                </a:solidFill>
                <a:latin typeface="+mj-lt"/>
              </a:rPr>
              <a:t>                     С уважением, </a:t>
            </a:r>
          </a:p>
          <a:p>
            <a:pPr marL="0" indent="357188" algn="just" eaLnBrk="1" hangingPunct="1">
              <a:buFont typeface="Wingdings" pitchFamily="2" charset="2"/>
              <a:buNone/>
              <a:defRPr/>
            </a:pPr>
            <a:r>
              <a:rPr lang="ru-RU" altLang="ru-RU" sz="1300" dirty="0" smtClean="0">
                <a:solidFill>
                  <a:srgbClr val="002060"/>
                </a:solidFill>
                <a:latin typeface="+mj-lt"/>
              </a:rPr>
              <a:t>  Председатель Межведомственной комиссии по поддержке </a:t>
            </a:r>
            <a:r>
              <a:rPr lang="ru-RU" altLang="ru-RU" sz="1300" dirty="0">
                <a:solidFill>
                  <a:srgbClr val="002060"/>
                </a:solidFill>
                <a:latin typeface="+mj-lt"/>
              </a:rPr>
              <a:t>малого и среднего предпринимательства при администрации СП Краснохолмский сельсовет МР Калтасинский район РБ  </a:t>
            </a:r>
            <a:r>
              <a:rPr lang="ru-RU" altLang="ru-RU" sz="1300" dirty="0" smtClean="0">
                <a:solidFill>
                  <a:srgbClr val="002060"/>
                </a:solidFill>
                <a:latin typeface="+mj-lt"/>
              </a:rPr>
              <a:t>–Глава СП Краснохолмский сельсовет МР Калтасинский район Республики Башкортостан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ru-RU" altLang="ru-RU" sz="2800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3"/>
          <p:cNvSpPr>
            <a:spLocks noChangeArrowheads="1"/>
          </p:cNvSpPr>
          <p:nvPr/>
        </p:nvSpPr>
        <p:spPr bwMode="auto">
          <a:xfrm>
            <a:off x="4700588" y="476250"/>
            <a:ext cx="4283075" cy="535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>
                <a:solidFill>
                  <a:srgbClr val="FF0000"/>
                </a:solidFill>
                <a:latin typeface="Tahoma" pitchFamily="34" charset="0"/>
              </a:rPr>
              <a:t>В соответствии с Федеральным законом №131 –ФЗ « Об общих принципах организации местного самоуправления в Российской Федерации», ФЗ от 24.07.2007г. №209-ФЗ «О развитии малого и среднего предпринимательства в Российской Федерации», Уставом сельского поселения Краснохолмский сельсовет муниципального района Калтасинский район Республики Башкортостан,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>
                <a:latin typeface="Tahoma" pitchFamily="34" charset="0"/>
              </a:rPr>
              <a:t>утверждено </a:t>
            </a:r>
            <a:br>
              <a:rPr lang="ru-RU" altLang="ru-RU" sz="1800">
                <a:latin typeface="Tahoma" pitchFamily="34" charset="0"/>
              </a:rPr>
            </a:br>
            <a:r>
              <a:rPr lang="ru-RU" altLang="ru-RU" sz="1800">
                <a:latin typeface="Tahoma" pitchFamily="34" charset="0"/>
              </a:rPr>
              <a:t>Положение о Межведомственной комиссия по поддержке малого и среднего предпринимательства при администрации СП Краснохолмский сельсовет МР Калтасинский район РБ от __________ 2017 года №______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2000" smtClean="0"/>
              <a:t>Состав </a:t>
            </a:r>
            <a:br>
              <a:rPr lang="ru-RU" altLang="ru-RU" sz="2000" smtClean="0"/>
            </a:br>
            <a:r>
              <a:rPr lang="ru-RU" altLang="ru-RU" sz="2000" smtClean="0"/>
              <a:t>постоянно действующей рабочей группы Межведомственной комиссия по поддержке малого и среднего предпринимательства при администрации СП Краснохолмский сельсовет МР Калтасинский район РБ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32138" y="1916113"/>
            <a:ext cx="582295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1200" smtClean="0"/>
              <a:t>	</a:t>
            </a:r>
            <a:r>
              <a:rPr lang="ru-RU" altLang="ru-RU" sz="1100" smtClean="0"/>
              <a:t>Руководитель группы: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1100" smtClean="0"/>
              <a:t>Воеводин Валерий Петрович - начальник отдела ТБ, ЧС и МП администрации Серпуховского 			             муниципального района.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1100" smtClean="0"/>
              <a:t>	Заместители руководителя рабочей группы: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1100" smtClean="0"/>
              <a:t>Марусич Виталий Викторович - начальник ОП по Серпуховскому району МУ МВД России                         		              «Серпуховское»(по согласованию);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1100" smtClean="0"/>
              <a:t>Болховской Роман Александрович - главный специалист отдела ТБ, ЧС и МП администрации  	                  			    Серпуховского муниципального района;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1100" smtClean="0"/>
              <a:t>Члены рабочей группы: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1100" smtClean="0"/>
              <a:t>Щербаков Сергей Викторович - заместитель начальника ОП по Серпуховскому району МУ МВД 			               России «Серпуховское»(по согласованию);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1100" smtClean="0"/>
              <a:t>Волочкина Людмила Евгеньевна - начальник отдела по работе с несовершеннолетними 		                                   администрации Серпуховского муниципального района;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1100" smtClean="0"/>
              <a:t>Сидоркина Ольга Анатольевна - начальник управления культуры администрации Серпуховского 	 		                муниципального района;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1100" smtClean="0"/>
              <a:t>Семенова Лариса Владимировна - начальник отдела, управления по физической культуре, спорту,   			туризму и молодежной политике администрации Серпуховского муниципального района;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1100" smtClean="0"/>
              <a:t>Александров Олег Викторович - заместитель начальника управления образования администрации 				Серпуховского муниципального района;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altLang="ru-RU" sz="140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07238" y="2205038"/>
            <a:ext cx="1927225" cy="4008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382588"/>
            <a:ext cx="7793037" cy="1462087"/>
          </a:xfrm>
        </p:spPr>
        <p:txBody>
          <a:bodyPr/>
          <a:lstStyle/>
          <a:p>
            <a:pPr eaLnBrk="1" hangingPunct="1"/>
            <a:r>
              <a:rPr lang="ru-RU" altLang="ru-RU" smtClean="0"/>
              <a:t>Основные задачи и права Координационного совета 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916113"/>
            <a:ext cx="6940550" cy="45370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1600" smtClean="0"/>
              <a:t>привлекает субъектов малого и среднего формирование новых подходов и создание условий для развития предпринимательства, инфраструктуры его поддержки в сельском поселении;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600" smtClean="0"/>
              <a:t>рассматривает вопросов, связанных с применением конкретных форм муниципальной поддержки предпринимательской деятельности, подготовка предложений о целесообразности их введения или дальнейшего использования;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600" smtClean="0"/>
              <a:t>разрабатывает предложения по совершенствованию системы налогообложения, финансирования, кредитования и иных систем при осуществлении предпринимательской деятельности;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600" smtClean="0"/>
              <a:t>совершенствует взаимодействия некоммерческих объединений предпринимателей и субъектов предпринимательской деятельности с органами местного самоуправления;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600" smtClean="0"/>
              <a:t>обеспечивает соблюдения принципа прозрачности в процессе взаимодействия субъектов предпринимательской деятельности с органами местного самоуправления: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600" smtClean="0"/>
              <a:t>координирует разработки проекта и реализации районной программы поддержки малого предпринимательства в муниципальном районе Калтасинский район Республике Башкортостан;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1600" smtClean="0"/>
              <a:t>разрабатывает предложения о выделении бюджетных и внебюджетных средств для реализации мероприятий Программы</a:t>
            </a:r>
          </a:p>
        </p:txBody>
      </p:sp>
      <p:sp>
        <p:nvSpPr>
          <p:cNvPr id="8197" name="Rectangle 28"/>
          <p:cNvSpPr>
            <a:spLocks noChangeArrowheads="1"/>
          </p:cNvSpPr>
          <p:nvPr/>
        </p:nvSpPr>
        <p:spPr bwMode="auto">
          <a:xfrm>
            <a:off x="0" y="4572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>
              <a:latin typeface="Arial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2800" smtClean="0"/>
              <a:t>Реализованы инвестиционные проекты на территории Краснохолмского сельсовета МР Калтасинский район  РБ в 2018 году</a:t>
            </a:r>
          </a:p>
        </p:txBody>
      </p:sp>
      <p:sp>
        <p:nvSpPr>
          <p:cNvPr id="9219" name="Rectangle 29"/>
          <p:cNvSpPr>
            <a:spLocks noChangeArrowheads="1"/>
          </p:cNvSpPr>
          <p:nvPr/>
        </p:nvSpPr>
        <p:spPr bwMode="auto">
          <a:xfrm>
            <a:off x="0" y="17033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9220" name="Прямоугольник 2"/>
          <p:cNvSpPr>
            <a:spLocks noChangeArrowheads="1"/>
          </p:cNvSpPr>
          <p:nvPr/>
        </p:nvSpPr>
        <p:spPr bwMode="auto">
          <a:xfrm>
            <a:off x="107950" y="1989138"/>
            <a:ext cx="89281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charset="0"/>
              <a:buChar char="•"/>
            </a:pPr>
            <a:r>
              <a:rPr lang="ru-RU" altLang="ru-RU" sz="1800"/>
              <a:t>ИП Хузиным И.Г. построен магазина «Фаворит» для улучшения торгового обслуживания жителей района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charset="0"/>
              <a:buChar char="•"/>
            </a:pPr>
            <a:r>
              <a:rPr lang="ru-RU" altLang="ru-RU" sz="1800"/>
              <a:t> ИП Низамутдиновым И.А. построен 12-квартирный жилой дом в с. Краснохолмский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charset="0"/>
              <a:buChar char="•"/>
            </a:pPr>
            <a:r>
              <a:rPr lang="ru-RU" altLang="ru-RU" sz="1800"/>
              <a:t>ИП Низамутдинова О.Г. приобрела современную лесохозяйственную технику</a:t>
            </a:r>
          </a:p>
        </p:txBody>
      </p:sp>
      <p:sp>
        <p:nvSpPr>
          <p:cNvPr id="9221" name="Прямоугольник 1"/>
          <p:cNvSpPr>
            <a:spLocks noChangeArrowheads="1"/>
          </p:cNvSpPr>
          <p:nvPr/>
        </p:nvSpPr>
        <p:spPr bwMode="auto">
          <a:xfrm>
            <a:off x="233363" y="6259513"/>
            <a:ext cx="89281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/>
              <a:t>Получена финансовая помощь по 2 субъектам малого и среднего предпринимательства на территории сельского поселения МР Калтасинский район на общую сумму 700,0 тыс. рублей</a:t>
            </a:r>
          </a:p>
        </p:txBody>
      </p:sp>
      <p:sp>
        <p:nvSpPr>
          <p:cNvPr id="9223" name="Прямоугольник 1"/>
          <p:cNvSpPr>
            <a:spLocks noChangeArrowheads="1"/>
          </p:cNvSpPr>
          <p:nvPr/>
        </p:nvSpPr>
        <p:spPr bwMode="auto">
          <a:xfrm>
            <a:off x="6503988" y="5495925"/>
            <a:ext cx="240188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ru-RU" altLang="ru-RU" sz="1200" dirty="0"/>
              <a:t>Газификация с. Красный Холм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2800" smtClean="0"/>
              <a:t>Реализованы инвестиционные проекты на территории Краснохолмского сельсовета МР Калтасинский район  РБ в 2018 году</a:t>
            </a:r>
          </a:p>
        </p:txBody>
      </p:sp>
      <p:sp>
        <p:nvSpPr>
          <p:cNvPr id="10243" name="Rectangle 29"/>
          <p:cNvSpPr>
            <a:spLocks noChangeArrowheads="1"/>
          </p:cNvSpPr>
          <p:nvPr/>
        </p:nvSpPr>
        <p:spPr bwMode="auto">
          <a:xfrm>
            <a:off x="0" y="17033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0245" name="Прямоугольник 1"/>
          <p:cNvSpPr>
            <a:spLocks noChangeArrowheads="1"/>
          </p:cNvSpPr>
          <p:nvPr/>
        </p:nvSpPr>
        <p:spPr bwMode="auto">
          <a:xfrm>
            <a:off x="233363" y="5843588"/>
            <a:ext cx="8928100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800" dirty="0"/>
              <a:t>Получена финансовая помощь по 2 субъектам малого и среднего предпринимательства на территории сельского поселения МР Калтасинский район на общую сумму 700,0 тыс. рублей</a:t>
            </a:r>
          </a:p>
        </p:txBody>
      </p:sp>
      <p:sp>
        <p:nvSpPr>
          <p:cNvPr id="6" name="Прямоугольник 2"/>
          <p:cNvSpPr>
            <a:spLocks noChangeArrowheads="1"/>
          </p:cNvSpPr>
          <p:nvPr/>
        </p:nvSpPr>
        <p:spPr bwMode="auto">
          <a:xfrm>
            <a:off x="467544" y="5157192"/>
            <a:ext cx="2616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ru-RU" altLang="ru-RU" sz="1400" b="1" dirty="0">
                <a:solidFill>
                  <a:schemeClr val="bg1"/>
                </a:solidFill>
              </a:rPr>
              <a:t>Краснохолмский детский сад № 4 «Улыбка»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7951" y="3812331"/>
            <a:ext cx="2807866" cy="2031257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ИП </a:t>
            </a:r>
            <a:r>
              <a:rPr lang="ru-RU" b="1" dirty="0" err="1" smtClean="0"/>
              <a:t>Хузиным</a:t>
            </a:r>
            <a:r>
              <a:rPr lang="ru-RU" b="1" dirty="0" smtClean="0"/>
              <a:t> И.Г. построен </a:t>
            </a:r>
            <a:r>
              <a:rPr lang="ru-RU" b="1" dirty="0" smtClean="0"/>
              <a:t>магазин </a:t>
            </a:r>
            <a:r>
              <a:rPr lang="ru-RU" b="1" dirty="0" smtClean="0"/>
              <a:t>«Фаворит» для улучшения торгового обслуживания жителей района</a:t>
            </a:r>
            <a:endParaRPr lang="ru-RU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083744" y="3812331"/>
            <a:ext cx="2640384" cy="2031257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ИП </a:t>
            </a:r>
            <a:r>
              <a:rPr lang="ru-RU" b="1" dirty="0" err="1" smtClean="0"/>
              <a:t>Низамутдинова</a:t>
            </a:r>
            <a:r>
              <a:rPr lang="ru-RU" b="1" dirty="0" smtClean="0"/>
              <a:t> О.Г. приобрела современную лесохозяйственную технику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940152" y="3812331"/>
            <a:ext cx="3095898" cy="2031257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ИП </a:t>
            </a:r>
            <a:r>
              <a:rPr lang="ru-RU" b="1" dirty="0" err="1" smtClean="0"/>
              <a:t>Низамутдиновым</a:t>
            </a:r>
            <a:r>
              <a:rPr lang="ru-RU" b="1" dirty="0" smtClean="0"/>
              <a:t> И.А. построен 12-квартирный жилой дом в с. Краснохолмский</a:t>
            </a:r>
          </a:p>
        </p:txBody>
      </p:sp>
      <p:pic>
        <p:nvPicPr>
          <p:cNvPr id="1026" name="Picture 2" descr="C:\Users\GlavBuh\Рабочий стол\IMG-20190319-WA0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1988840"/>
            <a:ext cx="3024336" cy="1854206"/>
          </a:xfrm>
          <a:prstGeom prst="rect">
            <a:avLst/>
          </a:prstGeom>
          <a:noFill/>
        </p:spPr>
      </p:pic>
      <p:pic>
        <p:nvPicPr>
          <p:cNvPr id="1027" name="Picture 3" descr="C:\Users\GlavBuh\Рабочий стол\67908.p30930.7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988840"/>
            <a:ext cx="2653978" cy="1847164"/>
          </a:xfrm>
          <a:prstGeom prst="rect">
            <a:avLst/>
          </a:prstGeom>
          <a:noFill/>
        </p:spPr>
      </p:pic>
      <p:pic>
        <p:nvPicPr>
          <p:cNvPr id="1028" name="Picture 4" descr="C:\Users\GlavBuh\Рабочий стол\фаворит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1988840"/>
            <a:ext cx="2808312" cy="18921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2994125" y="6292500"/>
            <a:ext cx="2663825" cy="425874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70636" y="6342825"/>
            <a:ext cx="2616200" cy="425874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895986" y="4933311"/>
            <a:ext cx="3156643" cy="798203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369293" y="3743641"/>
            <a:ext cx="3495679" cy="425874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2800" smtClean="0"/>
              <a:t>Реализованы инвестиционные проекты на территории Краснохолмского сельсовета МР Калтасинский район  РБ в 2018 году</a:t>
            </a:r>
          </a:p>
        </p:txBody>
      </p:sp>
      <p:sp>
        <p:nvSpPr>
          <p:cNvPr id="11267" name="Rectangle 29"/>
          <p:cNvSpPr>
            <a:spLocks noChangeArrowheads="1"/>
          </p:cNvSpPr>
          <p:nvPr/>
        </p:nvSpPr>
        <p:spPr bwMode="auto">
          <a:xfrm>
            <a:off x="0" y="17033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1268" name="Прямоугольник 3"/>
          <p:cNvSpPr>
            <a:spLocks noChangeArrowheads="1"/>
          </p:cNvSpPr>
          <p:nvPr/>
        </p:nvSpPr>
        <p:spPr bwMode="auto">
          <a:xfrm>
            <a:off x="1763688" y="3830961"/>
            <a:ext cx="29051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ru-RU" altLang="ru-RU" sz="1600" b="1" dirty="0" err="1">
                <a:solidFill>
                  <a:schemeClr val="bg1"/>
                </a:solidFill>
              </a:rPr>
              <a:t>Киебаковский</a:t>
            </a:r>
            <a:r>
              <a:rPr lang="ru-RU" altLang="ru-RU" sz="1600" b="1" dirty="0">
                <a:solidFill>
                  <a:schemeClr val="bg1"/>
                </a:solidFill>
              </a:rPr>
              <a:t> ФАП</a:t>
            </a:r>
          </a:p>
        </p:txBody>
      </p:sp>
      <p:pic>
        <p:nvPicPr>
          <p:cNvPr id="11269" name="Picture 3" descr="C:\Users\user\Desktop\ЖКХ\zZKAJrEP2O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69293" y="1948634"/>
            <a:ext cx="3511600" cy="180047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user\Desktop\ЖКХ\Нигаматзянов дер.Качкинтураево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95987" y="2564904"/>
            <a:ext cx="3156643" cy="2368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3"/>
          <p:cNvSpPr>
            <a:spLocks noChangeArrowheads="1"/>
          </p:cNvSpPr>
          <p:nvPr/>
        </p:nvSpPr>
        <p:spPr bwMode="auto">
          <a:xfrm>
            <a:off x="5895988" y="4933311"/>
            <a:ext cx="30685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ru-RU" altLang="ru-RU" sz="1600" b="1" dirty="0">
                <a:solidFill>
                  <a:schemeClr val="bg1"/>
                </a:solidFill>
              </a:rPr>
              <a:t>9 молодых семей получили государственную поддержку на улучшение жилищных </a:t>
            </a:r>
            <a:r>
              <a:rPr lang="ru-RU" altLang="ru-RU" sz="1600" b="1" dirty="0" smtClean="0">
                <a:solidFill>
                  <a:schemeClr val="bg1"/>
                </a:solidFill>
              </a:rPr>
              <a:t>условий</a:t>
            </a:r>
            <a:endParaRPr lang="ru-RU" altLang="ru-RU" sz="1600" b="1" dirty="0">
              <a:solidFill>
                <a:schemeClr val="bg1"/>
              </a:solidFill>
            </a:endParaRPr>
          </a:p>
        </p:txBody>
      </p:sp>
      <p:pic>
        <p:nvPicPr>
          <p:cNvPr id="8" name="Picture 6" descr="детсад улыбк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0636" y="4233038"/>
            <a:ext cx="2616200" cy="210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94125" y="4182011"/>
            <a:ext cx="2663825" cy="209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31B6FD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C6E7FC"/>
                  </a:outerShdw>
                </a:effectLst>
              </a14:hiddenEffects>
            </a:ext>
          </a:extLst>
        </p:spPr>
      </p:pic>
      <p:sp>
        <p:nvSpPr>
          <p:cNvPr id="10" name="Прямоугольник 2"/>
          <p:cNvSpPr>
            <a:spLocks noChangeArrowheads="1"/>
          </p:cNvSpPr>
          <p:nvPr/>
        </p:nvSpPr>
        <p:spPr bwMode="auto">
          <a:xfrm>
            <a:off x="170636" y="6294152"/>
            <a:ext cx="2616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ru-RU" altLang="ru-RU" sz="1400" b="1" dirty="0">
                <a:solidFill>
                  <a:schemeClr val="bg1"/>
                </a:solidFill>
              </a:rPr>
              <a:t>Краснохолмский детский сад № 4 «Улыбка»</a:t>
            </a:r>
          </a:p>
        </p:txBody>
      </p:sp>
      <p:sp>
        <p:nvSpPr>
          <p:cNvPr id="11" name="Прямоугольник 1"/>
          <p:cNvSpPr>
            <a:spLocks noChangeArrowheads="1"/>
          </p:cNvSpPr>
          <p:nvPr/>
        </p:nvSpPr>
        <p:spPr bwMode="auto">
          <a:xfrm>
            <a:off x="2994123" y="6242687"/>
            <a:ext cx="26638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ru-RU" altLang="ru-RU" sz="1400" b="1" dirty="0">
                <a:solidFill>
                  <a:schemeClr val="bg1"/>
                </a:solidFill>
              </a:rPr>
              <a:t>Газификация с. Красный Холм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mtClean="0"/>
              <a:t>Сущность и критерии определения субъектов МСП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017713"/>
            <a:ext cx="85598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altLang="ru-RU" smtClean="0"/>
              <a:t>В сельском поселении функционирует ____ тыс. малых предприятий, а с учетом ИП  - ___ тыс., что составляет ¼ субьектов МБ по району в целом.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mtClean="0"/>
              <a:t>Количество занятых на МП достигло 3 4831,8 тыс. человек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smtClean="0"/>
              <a:t>На 9030 жителей приходится ____ субьектов МП</a:t>
            </a:r>
          </a:p>
          <a:p>
            <a:pPr eaLnBrk="1" hangingPunct="1">
              <a:lnSpc>
                <a:spcPct val="90000"/>
              </a:lnSpc>
            </a:pPr>
            <a:endParaRPr lang="ru-RU" altLang="ru-RU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NUR (13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313" y="4221163"/>
            <a:ext cx="3421062" cy="205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398"/>
          <a:stretch>
            <a:fillRect/>
          </a:stretch>
        </p:blipFill>
        <p:spPr bwMode="auto">
          <a:xfrm>
            <a:off x="3348038" y="4221163"/>
            <a:ext cx="2914650" cy="205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2000" dirty="0" smtClean="0"/>
              <a:t>ПРЕДСТАВИТЕЛИ МАЛОГО И СРЕДНЕГО БИЗНЕСА СЕЛЬСКОГО ПОСЕЛЕНИЯ КРАСНОХОЛМСКИЙ СЕЛЬСОВЕТ МУНИЦИПАЛЬНОГО РАЙОНА КАЛТАСИНСКИЙ РАЙОН РЕСПУБЛИКИ БАШКОРТОСТАН В 2018 ГОДУ</a:t>
            </a:r>
          </a:p>
        </p:txBody>
      </p:sp>
      <p:sp>
        <p:nvSpPr>
          <p:cNvPr id="13317" name="Rectangle 29"/>
          <p:cNvSpPr>
            <a:spLocks noChangeArrowheads="1"/>
          </p:cNvSpPr>
          <p:nvPr/>
        </p:nvSpPr>
        <p:spPr bwMode="auto">
          <a:xfrm>
            <a:off x="0" y="17033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pic>
        <p:nvPicPr>
          <p:cNvPr id="13318" name="Picture 10" descr="IMG_605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313" y="1890713"/>
            <a:ext cx="2792412" cy="174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4313" y="3635375"/>
            <a:ext cx="6048375" cy="47942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 err="1"/>
              <a:t>с.Краснохолмский</a:t>
            </a:r>
            <a:r>
              <a:rPr lang="ru-RU" sz="1600" dirty="0"/>
              <a:t> автомойка</a:t>
            </a:r>
          </a:p>
        </p:txBody>
      </p:sp>
      <p:pic>
        <p:nvPicPr>
          <p:cNvPr id="13320" name="Picture 11" descr="IMG_605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06725" y="1914525"/>
            <a:ext cx="3255963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1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9" name="Прямоугольник 18"/>
          <p:cNvSpPr/>
          <p:nvPr/>
        </p:nvSpPr>
        <p:spPr>
          <a:xfrm>
            <a:off x="214313" y="6254750"/>
            <a:ext cx="6048375" cy="47942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 smtClean="0"/>
              <a:t>ИП </a:t>
            </a:r>
            <a:r>
              <a:rPr lang="ru-RU" sz="1600" dirty="0" err="1" smtClean="0"/>
              <a:t>Кудаев</a:t>
            </a:r>
            <a:r>
              <a:rPr lang="ru-RU" sz="1600" dirty="0" smtClean="0"/>
              <a:t> Л.Р. Деревня Сазово</a:t>
            </a:r>
            <a:endParaRPr lang="ru-RU" sz="1600" dirty="0"/>
          </a:p>
        </p:txBody>
      </p:sp>
      <p:pic>
        <p:nvPicPr>
          <p:cNvPr id="13323" name="Picture 8" descr="овцы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61113" y="4221163"/>
            <a:ext cx="2667000" cy="250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9" descr="овцы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61113" y="1914525"/>
            <a:ext cx="2693987" cy="183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6361113" y="3744565"/>
            <a:ext cx="2693987" cy="47942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 smtClean="0"/>
              <a:t>ИП </a:t>
            </a:r>
            <a:r>
              <a:rPr lang="ru-RU" sz="1600" dirty="0" err="1" smtClean="0"/>
              <a:t>Шашиев</a:t>
            </a:r>
            <a:r>
              <a:rPr lang="ru-RU" sz="1600" dirty="0" smtClean="0"/>
              <a:t> П.А. деревня Большекуразово	 </a:t>
            </a:r>
            <a:endParaRPr lang="ru-RU" sz="16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MXL 00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687" r="11559" b="5708"/>
          <a:stretch>
            <a:fillRect/>
          </a:stretch>
        </p:blipFill>
        <p:spPr bwMode="auto">
          <a:xfrm>
            <a:off x="6444208" y="3068960"/>
            <a:ext cx="2555875" cy="264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/>
              <a:t>ПРЕДСТАВИТЕЛИ МАЛОГО И СРЕДНЕГО БИЗНЕСА СЕЛЬСКОГО ПОСЕЛЕНИЯ КРАСНОХОЛМСКИЙ СЕЛЬСОВЕТ МУНИЦИПАЛЬНОГО РАЙОНА КАЛТАСИНСКИЙ РАЙОН РЕСПУБЛИКИ БАШКОРТОСТАН В 2018 ГОДУ</a:t>
            </a:r>
          </a:p>
        </p:txBody>
      </p:sp>
      <p:sp>
        <p:nvSpPr>
          <p:cNvPr id="14340" name="Rectangle 29"/>
          <p:cNvSpPr>
            <a:spLocks noChangeArrowheads="1"/>
          </p:cNvSpPr>
          <p:nvPr/>
        </p:nvSpPr>
        <p:spPr bwMode="auto">
          <a:xfrm>
            <a:off x="0" y="17033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2" name="Прямоугольник 1"/>
          <p:cNvSpPr/>
          <p:nvPr/>
        </p:nvSpPr>
        <p:spPr>
          <a:xfrm>
            <a:off x="214313" y="3635375"/>
            <a:ext cx="3205162" cy="47942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 smtClean="0"/>
              <a:t>ИП </a:t>
            </a:r>
            <a:r>
              <a:rPr lang="ru-RU" sz="1600" dirty="0" err="1" smtClean="0"/>
              <a:t>Кудаев</a:t>
            </a:r>
            <a:r>
              <a:rPr lang="ru-RU" sz="1600" dirty="0" smtClean="0"/>
              <a:t> Л.Р.</a:t>
            </a:r>
            <a:endParaRPr lang="ru-RU" sz="1600" dirty="0"/>
          </a:p>
        </p:txBody>
      </p:sp>
      <p:sp>
        <p:nvSpPr>
          <p:cNvPr id="1434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19" name="Прямоугольник 18"/>
          <p:cNvSpPr/>
          <p:nvPr/>
        </p:nvSpPr>
        <p:spPr>
          <a:xfrm>
            <a:off x="214313" y="6254750"/>
            <a:ext cx="3205162" cy="47942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 smtClean="0"/>
              <a:t>с.Красный Холм. «Деловой лес» ИП </a:t>
            </a:r>
            <a:r>
              <a:rPr lang="ru-RU" sz="1600" dirty="0" err="1" smtClean="0"/>
              <a:t>Низамутдинова</a:t>
            </a:r>
            <a:r>
              <a:rPr lang="ru-RU" sz="1600" dirty="0" smtClean="0"/>
              <a:t>  </a:t>
            </a:r>
            <a:endParaRPr lang="ru-RU" sz="16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6444208" y="2564904"/>
            <a:ext cx="2544762" cy="47942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/>
              <a:t>пилорама ИП </a:t>
            </a:r>
            <a:r>
              <a:rPr lang="ru-RU" sz="1600" dirty="0" err="1" smtClean="0"/>
              <a:t>Низамутдинов</a:t>
            </a:r>
            <a:endParaRPr lang="ru-RU" sz="1600" dirty="0"/>
          </a:p>
        </p:txBody>
      </p:sp>
      <p:pic>
        <p:nvPicPr>
          <p:cNvPr id="1434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313" y="1890713"/>
            <a:ext cx="1620837" cy="174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6" name="Picture 3" descr="med0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16100" y="1906588"/>
            <a:ext cx="1603375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9" name="Picture 8" descr="C:\Users\1\AppData\Local\Microsoft\Windows\Temporary Internet Files\OLKB6F8\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313" y="4167188"/>
            <a:ext cx="3205162" cy="208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0" name="Picture 4" descr="C:\Users\1\Documents\конкурс\Лучшее МО ХОЛМ\СЛАЙДЫ\Аркадьева\Шашиев фермер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852936"/>
            <a:ext cx="2868613" cy="206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3563888" y="4869160"/>
            <a:ext cx="2880320" cy="47942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/>
              <a:t>ИП </a:t>
            </a:r>
            <a:r>
              <a:rPr lang="ru-RU" sz="1600" dirty="0" err="1"/>
              <a:t>Шамшиев</a:t>
            </a:r>
            <a:r>
              <a:rPr lang="ru-RU" sz="1600" dirty="0"/>
              <a:t> Е.П.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C:\Users\1\AppData\Local\Microsoft\Windows\Temporary Internet Files\OLKB6F8\DSC031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680" r="6065"/>
          <a:stretch>
            <a:fillRect/>
          </a:stretch>
        </p:blipFill>
        <p:spPr bwMode="auto">
          <a:xfrm>
            <a:off x="214313" y="1906588"/>
            <a:ext cx="3109912" cy="238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2000" smtClean="0"/>
              <a:t>ПРЕДСТАВИТЕЛИ МАЛОГО И СРЕДНЕГО БИЗНЕСА СЕЛЬСКОГО ПОСЕЛЕНИЯ КРАСНОХОЛМСКИЙ СЕЛЬСОВЕТ МУНИЦИПАЛЬНОГО РАЙОНА КАЛТАСИНСКИЙ РАЙОН РЕСПУБЛИКИ БАШКОРТОСТАН В 2018 ГОДУ</a:t>
            </a:r>
          </a:p>
        </p:txBody>
      </p:sp>
      <p:sp>
        <p:nvSpPr>
          <p:cNvPr id="15364" name="Rectangle 29"/>
          <p:cNvSpPr>
            <a:spLocks noChangeArrowheads="1"/>
          </p:cNvSpPr>
          <p:nvPr/>
        </p:nvSpPr>
        <p:spPr bwMode="auto">
          <a:xfrm>
            <a:off x="0" y="17033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2" name="Прямоугольник 1"/>
          <p:cNvSpPr/>
          <p:nvPr/>
        </p:nvSpPr>
        <p:spPr>
          <a:xfrm>
            <a:off x="214313" y="4305300"/>
            <a:ext cx="6134100" cy="47942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 err="1"/>
              <a:t>Оптимаркет</a:t>
            </a:r>
            <a:r>
              <a:rPr lang="ru-RU" sz="1600" dirty="0"/>
              <a:t> Доверие</a:t>
            </a:r>
          </a:p>
        </p:txBody>
      </p:sp>
      <p:sp>
        <p:nvSpPr>
          <p:cNvPr id="1536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  <p:sp>
        <p:nvSpPr>
          <p:cNvPr id="25" name="Прямоугольник 24"/>
          <p:cNvSpPr/>
          <p:nvPr/>
        </p:nvSpPr>
        <p:spPr>
          <a:xfrm>
            <a:off x="6483350" y="4305300"/>
            <a:ext cx="2544763" cy="47942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 smtClean="0"/>
              <a:t>ООО «</a:t>
            </a:r>
            <a:r>
              <a:rPr lang="ru-RU" sz="1600" dirty="0" smtClean="0"/>
              <a:t>Меркурий»</a:t>
            </a:r>
            <a:endParaRPr lang="ru-RU" sz="1600" dirty="0"/>
          </a:p>
        </p:txBody>
      </p:sp>
      <p:pic>
        <p:nvPicPr>
          <p:cNvPr id="15368" name="Picture 9" descr="C:\Users\1\AppData\Local\Microsoft\Windows\Temporary Internet Files\OLKB6F8\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953"/>
          <a:stretch>
            <a:fillRect/>
          </a:stretch>
        </p:blipFill>
        <p:spPr bwMode="auto">
          <a:xfrm>
            <a:off x="6461125" y="1893888"/>
            <a:ext cx="2544763" cy="239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2" descr="C:\Users\1\AppData\Local\Microsoft\Windows\Temporary Internet Files\OLKB6F8\DSC0315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934" b="10571"/>
          <a:stretch>
            <a:fillRect/>
          </a:stretch>
        </p:blipFill>
        <p:spPr bwMode="auto">
          <a:xfrm>
            <a:off x="3324225" y="1893888"/>
            <a:ext cx="3024188" cy="241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3" descr="C:\Users\1\Documents\конкурс\Лучшее МО ХОЛМ\СЛАЙДЫ\Аркадьева\Новая папка\жатва КФХ Бикмурзин В.П.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60663" y="4843463"/>
            <a:ext cx="2820987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Прямоугольник 28"/>
          <p:cNvSpPr/>
          <p:nvPr/>
        </p:nvSpPr>
        <p:spPr>
          <a:xfrm>
            <a:off x="5581650" y="4843463"/>
            <a:ext cx="1535113" cy="187166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dirty="0"/>
              <a:t>Меркурий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Палитра">
  <a:themeElements>
    <a:clrScheme name="Палитра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Палитра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алитра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алитра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алитра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967</TotalTime>
  <Words>727</Words>
  <Application>Microsoft Office PowerPoint</Application>
  <PresentationFormat>Экран (4:3)</PresentationFormat>
  <Paragraphs>64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12</vt:i4>
      </vt:variant>
    </vt:vector>
  </HeadingPairs>
  <TitlesOfParts>
    <vt:vector size="14" baseType="lpstr">
      <vt:lpstr>Палитра</vt:lpstr>
      <vt:lpstr>Тема3</vt:lpstr>
      <vt:lpstr>ПРАКТИКА  МУНИЦИПАЛЬНОГО  УПРАВЛЕНИЯ  ПО СЕЛЬСКОМУ ПОСЕЛЕНИЮ КРАСНОХОЛМСКИЙ СЕЛЬСОВЕТ МР КАЛТАСИНСКИЙ РАЙОН РБ  </vt:lpstr>
      <vt:lpstr>Уважаемые граждане!</vt:lpstr>
      <vt:lpstr>Слайд 3</vt:lpstr>
      <vt:lpstr>Состав  постоянно действующей рабочей группы Межведомственной комиссия по поддержке малого и среднего предпринимательства при администрации СП Краснохолмский сельсовет МР Калтасинский район РБ</vt:lpstr>
      <vt:lpstr>Основные задачи и права Координационного совета </vt:lpstr>
      <vt:lpstr>Реализованы инвестиционные проекты на территории Краснохолмского сельсовета МР Калтасинский район  РБ в 2018 году</vt:lpstr>
      <vt:lpstr>Реализованы инвестиционные проекты на территории Краснохолмского сельсовета МР Калтасинский район  РБ в 2018 году</vt:lpstr>
      <vt:lpstr>Реализованы инвестиционные проекты на территории Краснохолмского сельсовета МР Калтасинский район  РБ в 2018 году</vt:lpstr>
      <vt:lpstr>Сущность и критерии определения субъектов МСП</vt:lpstr>
      <vt:lpstr>ПРЕДСТАВИТЕЛИ МАЛОГО И СРЕДНЕГО БИЗНЕСА СЕЛЬСКОГО ПОСЕЛЕНИЯ КРАСНОХОЛМСКИЙ СЕЛЬСОВЕТ МУНИЦИПАЛЬНОГО РАЙОНА КАЛТАСИНСКИЙ РАЙОН РЕСПУБЛИКИ БАШКОРТОСТАН В 2018 ГОДУ</vt:lpstr>
      <vt:lpstr>ПРЕДСТАВИТЕЛИ МАЛОГО И СРЕДНЕГО БИЗНЕСА СЕЛЬСКОГО ПОСЕЛЕНИЯ КРАСНОХОЛМСКИЙ СЕЛЬСОВЕТ МУНИЦИПАЛЬНОГО РАЙОНА КАЛТАСИНСКИЙ РАЙОН РЕСПУБЛИКИ БАШКОРТОСТАН В 2018 ГОДУ</vt:lpstr>
      <vt:lpstr>ПРЕДСТАВИТЕЛИ МАЛОГО И СРЕДНЕГО БИЗНЕСА СЕЛЬСКОГО ПОСЕЛЕНИЯ КРАСНОХОЛМСКИЙ СЕЛЬСОВЕТ МУНИЦИПАЛЬНОГО РАЙОНА КАЛТАСИНСКИЙ РАЙОН РЕСПУБЛИКИ БАШКОРТОСТАН В 2018 ГОДУ</vt:lpstr>
    </vt:vector>
  </TitlesOfParts>
  <Company>kbe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Малое и среднее предпринимательство</dc:title>
  <dc:creator>паша</dc:creator>
  <cp:lastModifiedBy>GlavBuh</cp:lastModifiedBy>
  <cp:revision>43</cp:revision>
  <dcterms:created xsi:type="dcterms:W3CDTF">2008-01-12T17:43:19Z</dcterms:created>
  <dcterms:modified xsi:type="dcterms:W3CDTF">2019-03-19T10:18:15Z</dcterms:modified>
</cp:coreProperties>
</file>