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35.xml" ContentType="application/vnd.openxmlformats-officedocument.presentationml.slideLayout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32.xml" ContentType="application/vnd.openxmlformats-officedocument.presentationml.slideLayout+xml"/>
  <Override PartName="/docProps/app.xml" ContentType="application/vnd.openxmlformats-officedocument.extended-properties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9.xml" ContentType="application/vnd.openxmlformats-officedocument.presentationml.slideLayout+xml"/>
  <Override PartName="/ppt/charts/chart4.xml" ContentType="application/vnd.openxmlformats-officedocument.drawingml.char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charts/chart2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  <p:sldMasterId id="2147483710" r:id="rId5"/>
    <p:sldMasterId id="2147483722" r:id="rId6"/>
    <p:sldMasterId id="2147483734" r:id="rId7"/>
    <p:sldMasterId id="2147483747" r:id="rId8"/>
    <p:sldMasterId id="2147483759" r:id="rId9"/>
    <p:sldMasterId id="2147483771" r:id="rId10"/>
    <p:sldMasterId id="2147483784" r:id="rId11"/>
    <p:sldMasterId id="2147483796" r:id="rId12"/>
  </p:sldMasterIdLst>
  <p:notesMasterIdLst>
    <p:notesMasterId r:id="rId20"/>
  </p:notesMasterIdLst>
  <p:sldIdLst>
    <p:sldId id="344" r:id="rId13"/>
    <p:sldId id="341" r:id="rId14"/>
    <p:sldId id="343" r:id="rId15"/>
    <p:sldId id="342" r:id="rId16"/>
    <p:sldId id="307" r:id="rId17"/>
    <p:sldId id="325" r:id="rId18"/>
    <p:sldId id="334" r:id="rId19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E6C"/>
    <a:srgbClr val="9BFFFF"/>
    <a:srgbClr val="002E50"/>
    <a:srgbClr val="005426"/>
    <a:srgbClr val="33CC33"/>
    <a:srgbClr val="FF66FF"/>
    <a:srgbClr val="C7E6A4"/>
    <a:srgbClr val="FFEDB3"/>
    <a:srgbClr val="007A37"/>
    <a:srgbClr val="00A24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>
        <c:manualLayout>
          <c:layoutTarget val="inner"/>
          <c:xMode val="edge"/>
          <c:yMode val="edge"/>
          <c:x val="0.1666297494722809"/>
          <c:y val="0.15834033835597927"/>
          <c:w val="0.78800897122541935"/>
          <c:h val="0.3797633596267081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explosion val="5"/>
          <c:dPt>
            <c:idx val="0"/>
            <c:explosion val="4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0070C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Pt>
            <c:idx val="3"/>
            <c:spPr>
              <a:solidFill>
                <a:srgbClr val="FF9900"/>
              </a:solidFill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</c:dLbl>
            <c:dLbl>
              <c:idx val="1"/>
              <c:layout>
                <c:manualLayout>
                  <c:x val="0.17208678202421954"/>
                  <c:y val="2.5286848984650979E-2"/>
                </c:manualLayout>
              </c:layout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dLblPos val="bestFit"/>
              <c:showPercent val="1"/>
            </c:dLbl>
            <c:dLbl>
              <c:idx val="2"/>
              <c:layout>
                <c:manualLayout>
                  <c:x val="0.14413606821464278"/>
                  <c:y val="7.287777930966173E-2"/>
                </c:manualLayout>
              </c:layout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dLblPos val="bestFit"/>
              <c:showPercent val="1"/>
            </c:dLbl>
            <c:dLbl>
              <c:idx val="3"/>
              <c:layout>
                <c:manualLayout>
                  <c:x val="2.5226710921008779E-2"/>
                  <c:y val="5.6158803300772754E-2"/>
                </c:manualLayout>
              </c:layout>
              <c:dLblPos val="bestFit"/>
              <c:showPercent val="1"/>
            </c:dLbl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dLblPos val="ctr"/>
            <c:showPercent val="1"/>
          </c:dLbls>
          <c:cat>
            <c:strRef>
              <c:f>Лист1!$A$2:$A$4</c:f>
              <c:strCache>
                <c:ptCount val="3"/>
                <c:pt idx="0">
                  <c:v>Республиканская субсидия - 200 ,0 тыс.руб.</c:v>
                </c:pt>
                <c:pt idx="1">
                  <c:v>Местный бюджет - 20,0 тыс.руб.</c:v>
                </c:pt>
                <c:pt idx="2">
                  <c:v>Вклады спонсоров - 40,0  тыс.руб.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200</c:v>
                </c:pt>
                <c:pt idx="1">
                  <c:v>20</c:v>
                </c:pt>
                <c:pt idx="2">
                  <c:v>40</c:v>
                </c:pt>
              </c:numCache>
            </c:numRef>
          </c:val>
        </c:ser>
        <c:dLbls>
          <c:showPercent val="1"/>
        </c:dLbls>
        <c:firstSliceAng val="360"/>
      </c:pieChart>
    </c:plotArea>
    <c:legend>
      <c:legendPos val="b"/>
      <c:layout>
        <c:manualLayout>
          <c:xMode val="edge"/>
          <c:yMode val="edge"/>
          <c:x val="0"/>
          <c:y val="0.56532088804055258"/>
          <c:w val="0.98580643817353641"/>
          <c:h val="0.39235550132983898"/>
        </c:manualLayout>
      </c:layout>
      <c:txPr>
        <a:bodyPr/>
        <a:lstStyle/>
        <a:p>
          <a:pPr>
            <a:defRPr sz="1600" b="1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>
        <c:manualLayout>
          <c:layoutTarget val="inner"/>
          <c:xMode val="edge"/>
          <c:yMode val="edge"/>
          <c:x val="0.17103898177980228"/>
          <c:y val="0.13881413939618195"/>
          <c:w val="0.79241820353294068"/>
          <c:h val="0.3915308953419616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explosion val="8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0070C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Pt>
            <c:idx val="3"/>
            <c:spPr>
              <a:solidFill>
                <a:srgbClr val="FF9900"/>
              </a:solidFill>
            </c:spPr>
          </c:dPt>
          <c:dLbls>
            <c:dLbl>
              <c:idx val="1"/>
              <c:layout>
                <c:manualLayout>
                  <c:x val="0.17637727752471946"/>
                  <c:y val="-7.5334823978956203E-3"/>
                </c:manualLayout>
              </c:layout>
              <c:dLblPos val="bestFit"/>
              <c:showPercent val="1"/>
            </c:dLbl>
            <c:dLbl>
              <c:idx val="2"/>
              <c:layout>
                <c:manualLayout>
                  <c:x val="0.11946797578046883"/>
                  <c:y val="4.0219461645490701E-2"/>
                </c:manualLayout>
              </c:layout>
              <c:dLblPos val="bestFit"/>
              <c:showPercent val="1"/>
            </c:dLbl>
            <c:dLbl>
              <c:idx val="3"/>
              <c:layout>
                <c:manualLayout>
                  <c:x val="8.9958407399177903E-2"/>
                  <c:y val="7.575126875806773E-2"/>
                </c:manualLayout>
              </c:layout>
              <c:dLblPos val="bestFit"/>
              <c:showPercent val="1"/>
            </c:dLbl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dLblPos val="ctr"/>
            <c:showPercent val="1"/>
          </c:dLbls>
          <c:cat>
            <c:strRef>
              <c:f>Лист1!$A$2:$A$3</c:f>
              <c:strCache>
                <c:ptCount val="2"/>
                <c:pt idx="0">
                  <c:v>Республиканская субсидия - 200,0 тыс. руб.</c:v>
                </c:pt>
                <c:pt idx="1">
                  <c:v>Местный бюджет - 100,0 тыс.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200</c:v>
                </c:pt>
                <c:pt idx="1">
                  <c:v>100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b"/>
      <c:legendEntry>
        <c:idx val="1"/>
        <c:txPr>
          <a:bodyPr/>
          <a:lstStyle/>
          <a:p>
            <a:pPr>
              <a:defRPr sz="1600" b="1">
                <a:solidFill>
                  <a:srgbClr val="003E6C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"/>
          <c:y val="0.57228897785064881"/>
          <c:w val="0.97698797355849376"/>
          <c:h val="0.38386450502970182"/>
        </c:manualLayout>
      </c:layout>
      <c:txPr>
        <a:bodyPr/>
        <a:lstStyle/>
        <a:p>
          <a:pPr>
            <a:defRPr sz="1600" b="1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>
        <c:manualLayout>
          <c:layoutTarget val="inner"/>
          <c:xMode val="edge"/>
          <c:yMode val="edge"/>
          <c:x val="0.1245654276896063"/>
          <c:y val="0.14604835573825134"/>
          <c:w val="0.81005513276302643"/>
          <c:h val="0.4050275663815132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explosion val="8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0070C0"/>
              </a:solidFill>
            </c:spPr>
          </c:dPt>
          <c:dPt>
            <c:idx val="2"/>
            <c:spPr>
              <a:solidFill>
                <a:srgbClr val="C00000"/>
              </a:solidFill>
            </c:spPr>
          </c:dPt>
          <c:dPt>
            <c:idx val="3"/>
            <c:spPr>
              <a:solidFill>
                <a:srgbClr val="FF9900"/>
              </a:solidFill>
            </c:spPr>
          </c:dPt>
          <c:dLbls>
            <c:dLbl>
              <c:idx val="1"/>
              <c:layout>
                <c:manualLayout>
                  <c:x val="0.19827878203234875"/>
                  <c:y val="1.5337879124541719E-2"/>
                </c:manualLayout>
              </c:layout>
              <c:dLblPos val="bestFit"/>
              <c:showPercent val="1"/>
            </c:dLbl>
            <c:dLbl>
              <c:idx val="2"/>
              <c:layout>
                <c:manualLayout>
                  <c:x val="0.15706689771597201"/>
                  <c:y val="7.1512193089656714E-2"/>
                </c:manualLayout>
              </c:layout>
              <c:dLblPos val="bestFit"/>
              <c:showPercent val="1"/>
            </c:dLbl>
            <c:dLbl>
              <c:idx val="3"/>
              <c:layout>
                <c:manualLayout>
                  <c:x val="6.7838642928563508E-2"/>
                  <c:y val="6.2317908240652434E-2"/>
                </c:manualLayout>
              </c:layout>
              <c:dLblPos val="bestFit"/>
              <c:showPercent val="1"/>
            </c:dLbl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dLblPos val="ctr"/>
            <c:showPercent val="1"/>
          </c:dLbls>
          <c:cat>
            <c:strRef>
              <c:f>Лист1!$A$2:$A$4</c:f>
              <c:strCache>
                <c:ptCount val="3"/>
                <c:pt idx="0">
                  <c:v>Республиканская субсидия - 200,0 тыс. руб.</c:v>
                </c:pt>
                <c:pt idx="1">
                  <c:v>Местный бюджет - 20,0 тыс. руб.</c:v>
                </c:pt>
                <c:pt idx="2">
                  <c:v>Вклады спонсоров - 40,0 тыс. руб.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200</c:v>
                </c:pt>
                <c:pt idx="1">
                  <c:v>20</c:v>
                </c:pt>
                <c:pt idx="2">
                  <c:v>40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b"/>
      <c:layout>
        <c:manualLayout>
          <c:xMode val="edge"/>
          <c:yMode val="edge"/>
          <c:x val="2.5723530718809021E-2"/>
          <c:y val="0.59451206810354396"/>
          <c:w val="0.97291689812243087"/>
          <c:h val="0.37554820297744707"/>
        </c:manualLayout>
      </c:layout>
      <c:txPr>
        <a:bodyPr/>
        <a:lstStyle/>
        <a:p>
          <a:pPr>
            <a:defRPr sz="1600" b="1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7"/>
  <c:chart>
    <c:autoTitleDeleted val="1"/>
    <c:plotArea>
      <c:layout>
        <c:manualLayout>
          <c:layoutTarget val="inner"/>
          <c:xMode val="edge"/>
          <c:yMode val="edge"/>
          <c:x val="1.2186432912412865E-3"/>
          <c:y val="0.10935281882259995"/>
          <c:w val="0.45453753531517621"/>
          <c:h val="0.7638755801824488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2018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spPr>
              <a:solidFill>
                <a:srgbClr val="003E6C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3"/>
            <c:spPr>
              <a:solidFill>
                <a:srgbClr val="0070C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txPr>
              <a:bodyPr rot="0" vert="horz"/>
              <a:lstStyle/>
              <a:p>
                <a:pPr>
                  <a:defRPr sz="2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Вклады спонсоров - 80,0 тыс.руб.</c:v>
                </c:pt>
                <c:pt idx="1">
                  <c:v>Местный бюджет -140,0 тыс.руб.</c:v>
                </c:pt>
                <c:pt idx="2">
                  <c:v>Республиканская субсидия - 600,0тыс.руб.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80</c:v>
                </c:pt>
                <c:pt idx="1">
                  <c:v>140</c:v>
                </c:pt>
                <c:pt idx="2">
                  <c:v>600</c:v>
                </c:pt>
              </c:numCache>
            </c:numRef>
          </c:val>
        </c:ser>
        <c:dLbls/>
        <c:firstSliceAng val="0"/>
        <c:holeSize val="50"/>
      </c:doughnutChart>
      <c:spPr>
        <a:noFill/>
      </c:spPr>
    </c:plotArea>
    <c:legend>
      <c:legendPos val="b"/>
      <c:layout>
        <c:manualLayout>
          <c:xMode val="edge"/>
          <c:yMode val="edge"/>
          <c:x val="0.45331280913690952"/>
          <c:y val="0"/>
          <c:w val="0.52917639546019224"/>
          <c:h val="0.95738783653668125"/>
        </c:manualLayout>
      </c:layout>
      <c:txPr>
        <a:bodyPr/>
        <a:lstStyle/>
        <a:p>
          <a:pPr>
            <a:defRPr sz="2800" b="1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0.09186</cdr:y>
    </cdr:from>
    <cdr:to>
      <cdr:x>0.18165</cdr:x>
      <cdr:y>0.48178</cdr:y>
    </cdr:to>
    <cdr:sp macro="" textlink="">
      <cdr:nvSpPr>
        <cdr:cNvPr id="4" name="Прямоугольник 3"/>
        <cdr:cNvSpPr/>
      </cdr:nvSpPr>
      <cdr:spPr>
        <a:xfrm xmlns:a="http://schemas.openxmlformats.org/drawingml/2006/main" rot="16200000">
          <a:off x="-903598" y="1452614"/>
          <a:ext cx="2330406" cy="5232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800" b="1" dirty="0" smtClean="0">
              <a:solidFill>
                <a:srgbClr val="002060"/>
              </a:solidFill>
            </a:rPr>
            <a:t>2016 ГОД</a:t>
          </a:r>
          <a:endParaRPr lang="ru-RU" sz="28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0.16232</cdr:x>
      <cdr:y>0.01499</cdr:y>
    </cdr:from>
    <cdr:to>
      <cdr:x>0.97465</cdr:x>
      <cdr:y>0.12828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467544" y="89574"/>
          <a:ext cx="2339752" cy="6771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400" b="1" u="sng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260,0 </a:t>
          </a:r>
          <a:r>
            <a:rPr lang="ru-RU" sz="1400" b="1" dirty="0" smtClean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 руб. </a:t>
          </a:r>
          <a:r>
            <a:rPr lang="ru-RU" sz="1400" b="1" dirty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1400" b="1" dirty="0" smtClean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всего привлечено средств</a:t>
          </a:r>
          <a:endParaRPr lang="ru-RU" sz="1400" dirty="0">
            <a:solidFill>
              <a:srgbClr val="003E6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0.025</cdr:x>
      <cdr:y>0.12768</cdr:y>
    </cdr:from>
    <cdr:to>
      <cdr:x>0.20665</cdr:x>
      <cdr:y>0.46101</cdr:y>
    </cdr:to>
    <cdr:sp macro="" textlink="">
      <cdr:nvSpPr>
        <cdr:cNvPr id="4" name="Прямоугольник 3"/>
        <cdr:cNvSpPr/>
      </cdr:nvSpPr>
      <cdr:spPr>
        <a:xfrm xmlns:a="http://schemas.openxmlformats.org/drawingml/2006/main" rot="16200000">
          <a:off x="-637956" y="1454251"/>
          <a:ext cx="1943137" cy="5232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800" b="1" dirty="0" smtClean="0">
              <a:solidFill>
                <a:srgbClr val="002060"/>
              </a:solidFill>
            </a:rPr>
            <a:t>2018 ГОД</a:t>
          </a:r>
          <a:endParaRPr lang="ru-RU" sz="28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0.05</cdr:x>
      <cdr:y>0.00907</cdr:y>
    </cdr:from>
    <cdr:to>
      <cdr:x>0.92557</cdr:x>
      <cdr:y>0.12522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144016" y="52902"/>
          <a:ext cx="2521922" cy="6770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400" b="1" u="sng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300,0 </a:t>
          </a:r>
          <a:r>
            <a:rPr lang="ru-RU" sz="1400" b="1" dirty="0" smtClean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 руб. </a:t>
          </a:r>
          <a:r>
            <a:rPr lang="ru-RU" sz="1400" b="1" dirty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1400" b="1" dirty="0" smtClean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всего привлечено средств</a:t>
          </a:r>
          <a:endParaRPr lang="ru-RU" sz="1400" dirty="0">
            <a:solidFill>
              <a:srgbClr val="003E6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0.13734</cdr:y>
    </cdr:from>
    <cdr:to>
      <cdr:x>0.18165</cdr:x>
      <cdr:y>0.47067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 rot="16200000">
          <a:off x="-3823791" y="1483142"/>
          <a:ext cx="1920194" cy="5362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800" b="1" dirty="0" smtClean="0">
              <a:solidFill>
                <a:srgbClr val="002060"/>
              </a:solidFill>
            </a:rPr>
            <a:t>2017 ГОД</a:t>
          </a:r>
          <a:endParaRPr lang="ru-RU" sz="28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0.05</cdr:x>
      <cdr:y>0.02002</cdr:y>
    </cdr:from>
    <cdr:to>
      <cdr:x>0.90057</cdr:x>
      <cdr:y>0.13756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147616" y="115328"/>
          <a:ext cx="2511162" cy="6771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400" b="1" u="sng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260,0 </a:t>
          </a:r>
          <a:r>
            <a:rPr lang="ru-RU" sz="1400" b="1" dirty="0" smtClean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 руб. </a:t>
          </a:r>
          <a:r>
            <a:rPr lang="ru-RU" sz="1400" b="1" dirty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1400" b="1" dirty="0" smtClean="0">
              <a:solidFill>
                <a:srgbClr val="003E6C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всего привлечено средств</a:t>
          </a:r>
          <a:endParaRPr lang="ru-RU" sz="1400" dirty="0">
            <a:solidFill>
              <a:srgbClr val="003E6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0.13223</cdr:x>
      <cdr:y>0.41667</cdr:y>
    </cdr:from>
    <cdr:to>
      <cdr:x>0.33058</cdr:x>
      <cdr:y>0.56945</cdr:y>
    </cdr:to>
    <cdr:sp macro="" textlink="">
      <cdr:nvSpPr>
        <cdr:cNvPr id="3" name="Заголовок 4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152128" y="2160240"/>
          <a:ext cx="1728217" cy="7920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810,0 </a:t>
          </a:r>
          <a:r>
            <a:rPr lang="ru-RU" sz="2800" b="1" dirty="0" err="1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</a:t>
          </a:r>
          <a:r>
            <a:rPr lang="ru-RU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</a:p>
        <a:p xmlns:a="http://schemas.openxmlformats.org/drawingml/2006/main">
          <a:pPr algn="ctr"/>
          <a:endParaRPr lang="ru-RU" sz="2000" b="1" dirty="0">
            <a:solidFill>
              <a:schemeClr val="tx2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9C8E4-F19B-4314-B726-4B6376C53FF6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27C16-DD54-498E-A95D-54A67ED5CC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0307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5975415"/>
      </p:ext>
    </p:extLst>
  </p:cSld>
  <p:clrMapOvr>
    <a:masterClrMapping/>
  </p:clrMapOvr>
  <p:transition spd="slow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3227446"/>
      </p:ext>
    </p:extLst>
  </p:cSld>
  <p:clrMapOvr>
    <a:masterClrMapping/>
  </p:clrMapOvr>
  <p:transition spd="slow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3100339"/>
      </p:ext>
    </p:extLst>
  </p:cSld>
  <p:clrMapOvr>
    <a:masterClrMapping/>
  </p:clrMapOvr>
  <p:transition spd="slow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3318872"/>
      </p:ext>
    </p:extLst>
  </p:cSld>
  <p:clrMapOvr>
    <a:masterClrMapping/>
  </p:clrMapOvr>
  <p:transition spd="slow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749083"/>
      </p:ext>
    </p:extLst>
  </p:cSld>
  <p:clrMapOvr>
    <a:masterClrMapping/>
  </p:clrMapOvr>
  <p:transition spd="slow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9007851"/>
      </p:ext>
    </p:extLst>
  </p:cSld>
  <p:clrMapOvr>
    <a:masterClrMapping/>
  </p:clrMapOvr>
  <p:transition spd="slow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1211176"/>
      </p:ext>
    </p:extLst>
  </p:cSld>
  <p:clrMapOvr>
    <a:masterClrMapping/>
  </p:clrMapOvr>
  <p:transition spd="slow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1856208"/>
      </p:ext>
    </p:extLst>
  </p:cSld>
  <p:clrMapOvr>
    <a:masterClrMapping/>
  </p:clrMapOvr>
  <p:transition spd="slow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491352"/>
      </p:ext>
    </p:extLst>
  </p:cSld>
  <p:clrMapOvr>
    <a:masterClrMapping/>
  </p:clrMapOvr>
  <p:transition spd="slow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0430314"/>
      </p:ext>
    </p:extLst>
  </p:cSld>
  <p:clrMapOvr>
    <a:masterClrMapping/>
  </p:clrMapOvr>
  <p:transition spd="slow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5721671"/>
      </p:ext>
    </p:extLst>
  </p:cSld>
  <p:clrMapOvr>
    <a:masterClrMapping/>
  </p:clrMapOvr>
  <p:transition spd="slow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850" y="238539"/>
            <a:ext cx="8497092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smtClean="0"/>
              <a:t>Образец заголовка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850" y="854994"/>
            <a:ext cx="8496300" cy="336244"/>
          </a:xfrm>
        </p:spPr>
        <p:txBody>
          <a:bodyPr lIns="0" tIns="0" rIns="0" bIns="0" anchor="t" anchorCtr="0">
            <a:noAutofit/>
          </a:bodyPr>
          <a:lstStyle>
            <a:lvl1pPr>
              <a:buNone/>
              <a:defRPr sz="20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111340573"/>
      </p:ext>
    </p:extLst>
  </p:cSld>
  <p:clrMapOvr>
    <a:masterClrMapping/>
  </p:clrMapOvr>
  <p:transition spd="slow">
    <p:push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5642545"/>
      </p:ext>
    </p:extLst>
  </p:cSld>
  <p:clrMapOvr>
    <a:masterClrMapping/>
  </p:clrMapOvr>
  <p:transition spd="slow"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147199"/>
      </p:ext>
    </p:extLst>
  </p:cSld>
  <p:clrMapOvr>
    <a:masterClrMapping/>
  </p:clrMapOvr>
  <p:transition spd="slow"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6603366"/>
      </p:ext>
    </p:extLst>
  </p:cSld>
  <p:clrMapOvr>
    <a:masterClrMapping/>
  </p:clrMapOvr>
  <p:transition spd="slow"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1917479"/>
      </p:ext>
    </p:extLst>
  </p:cSld>
  <p:clrMapOvr>
    <a:masterClrMapping/>
  </p:clrMapOvr>
  <p:transition spd="slow">
    <p:push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271483"/>
      </p:ext>
    </p:extLst>
  </p:cSld>
  <p:clrMapOvr>
    <a:masterClrMapping/>
  </p:clrMapOvr>
  <p:transition spd="slow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9487096"/>
      </p:ext>
    </p:extLst>
  </p:cSld>
  <p:clrMapOvr>
    <a:masterClrMapping/>
  </p:clrMapOvr>
  <p:transition spd="slow">
    <p:push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966721"/>
      </p:ext>
    </p:extLst>
  </p:cSld>
  <p:clrMapOvr>
    <a:masterClrMapping/>
  </p:clrMapOvr>
  <p:transition spd="slow">
    <p:push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978747"/>
      </p:ext>
    </p:extLst>
  </p:cSld>
  <p:clrMapOvr>
    <a:masterClrMapping/>
  </p:clrMapOvr>
  <p:transition spd="slow">
    <p:push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0835254"/>
      </p:ext>
    </p:extLst>
  </p:cSld>
  <p:clrMapOvr>
    <a:masterClrMapping/>
  </p:clrMapOvr>
  <p:transition spd="slow">
    <p:push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9477098"/>
      </p:ext>
    </p:extLst>
  </p:cSld>
  <p:clrMapOvr>
    <a:masterClrMapping/>
  </p:clrMapOvr>
  <p:transition spd="slow">
    <p:push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9002548"/>
      </p:ext>
    </p:extLst>
  </p:cSld>
  <p:clrMapOvr>
    <a:masterClrMapping/>
  </p:clrMapOvr>
  <p:transition spd="slow">
    <p:push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575612"/>
      </p:ext>
    </p:extLst>
  </p:cSld>
  <p:clrMapOvr>
    <a:masterClrMapping/>
  </p:clrMapOvr>
  <p:transition spd="slow">
    <p:push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1219993"/>
      </p:ext>
    </p:extLst>
  </p:cSld>
  <p:clrMapOvr>
    <a:masterClrMapping/>
  </p:clrMapOvr>
  <p:transition spd="slow">
    <p:push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1082931"/>
      </p:ext>
    </p:extLst>
  </p:cSld>
  <p:clrMapOvr>
    <a:masterClrMapping/>
  </p:clrMapOvr>
  <p:transition spd="slow">
    <p:push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504453"/>
      </p:ext>
    </p:extLst>
  </p:cSld>
  <p:clrMapOvr>
    <a:masterClrMapping/>
  </p:clrMapOvr>
  <p:transition spd="slow">
    <p:push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244740"/>
      </p:ext>
    </p:extLst>
  </p:cSld>
  <p:clrMapOvr>
    <a:masterClrMapping/>
  </p:clrMapOvr>
  <p:transition spd="slow">
    <p:push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8556373"/>
      </p:ext>
    </p:extLst>
  </p:cSld>
  <p:clrMapOvr>
    <a:masterClrMapping/>
  </p:clrMapOvr>
  <p:transition spd="slow">
    <p:push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6925193"/>
      </p:ext>
    </p:extLst>
  </p:cSld>
  <p:clrMapOvr>
    <a:masterClrMapping/>
  </p:clrMapOvr>
  <p:transition spd="slow">
    <p:push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5812926"/>
      </p:ext>
    </p:extLst>
  </p:cSld>
  <p:clrMapOvr>
    <a:masterClrMapping/>
  </p:clrMapOvr>
  <p:transition spd="slow">
    <p:push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5396486"/>
      </p:ext>
    </p:extLst>
  </p:cSld>
  <p:clrMapOvr>
    <a:masterClrMapping/>
  </p:clrMapOvr>
  <p:transition spd="slow">
    <p:push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6831387"/>
      </p:ext>
    </p:extLst>
  </p:cSld>
  <p:clrMapOvr>
    <a:masterClrMapping/>
  </p:clrMapOvr>
  <p:transition spd="slow">
    <p:push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871137"/>
      </p:ext>
    </p:extLst>
  </p:cSld>
  <p:clrMapOvr>
    <a:masterClrMapping/>
  </p:clrMapOvr>
  <p:transition spd="slow">
    <p:push dir="r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59754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32274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310033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33188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7490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0078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121117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8562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4913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04303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572167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850" y="238539"/>
            <a:ext cx="8497092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smtClean="0"/>
              <a:t>Образец заголовка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850" y="854994"/>
            <a:ext cx="8496300" cy="336244"/>
          </a:xfrm>
        </p:spPr>
        <p:txBody>
          <a:bodyPr lIns="0" tIns="0" rIns="0" bIns="0" anchor="t" anchorCtr="0">
            <a:noAutofit/>
          </a:bodyPr>
          <a:lstStyle>
            <a:lvl1pPr>
              <a:buNone/>
              <a:defRPr sz="20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11134057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564254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1471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660336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19174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27148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948709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96672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97874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083525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947709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90025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5756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121999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108293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50445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24474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85563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69251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581292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539648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68313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87113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5975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32274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3100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3318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749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007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1211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8562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4913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0430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5721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850" y="238539"/>
            <a:ext cx="8497092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smtClean="0"/>
              <a:t>Образец заголовка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850" y="854994"/>
            <a:ext cx="8496300" cy="336244"/>
          </a:xfrm>
        </p:spPr>
        <p:txBody>
          <a:bodyPr lIns="0" tIns="0" rIns="0" bIns="0" anchor="t" anchorCtr="0">
            <a:noAutofit/>
          </a:bodyPr>
          <a:lstStyle>
            <a:lvl1pPr>
              <a:buNone/>
              <a:defRPr sz="20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111340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564254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14719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660336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191747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27148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948709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96672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97874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083525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947709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900254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57561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121999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108293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50445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24474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855637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692519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581292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539648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683138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87113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5975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32274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3100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3318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749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007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1211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8562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4913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0430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5721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850" y="238539"/>
            <a:ext cx="8497092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smtClean="0"/>
              <a:t>Образец заголовка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850" y="854994"/>
            <a:ext cx="8496300" cy="336244"/>
          </a:xfrm>
        </p:spPr>
        <p:txBody>
          <a:bodyPr lIns="0" tIns="0" rIns="0" bIns="0" anchor="t" anchorCtr="0">
            <a:noAutofit/>
          </a:bodyPr>
          <a:lstStyle>
            <a:lvl1pPr>
              <a:buNone/>
              <a:defRPr sz="20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111340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564254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14719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660336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191747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27148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948709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96672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97874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083525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947709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900254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57561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121999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108293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50445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24474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855637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692519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581292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539648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683138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871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8.xml"/><Relationship Id="rId7" Type="http://schemas.openxmlformats.org/officeDocument/2006/relationships/slideLayout" Target="../slideLayouts/slideLayout132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31.xml"/><Relationship Id="rId11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830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9805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>
    <p:push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21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slow">
    <p:push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830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push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9805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21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830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</p:sldLayoutIdLst>
  <p:transition spd="slow">
    <p:push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9805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21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141C1-7D0D-4B45-9ABD-3AACD543FD2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1EA4B-2D2D-4616-A8F0-2BC2A299D2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830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</p:sldLayoutIdLst>
  <p:transition spd="slow">
    <p:push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9805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8AC576C8-99BC-48C3-81FA-4E46FC82AEA6}" type="datetimeFigureOut">
              <a:rPr lang="ru-RU" smtClean="0">
                <a:solidFill>
                  <a:srgbClr val="000000"/>
                </a:solidFill>
              </a:rPr>
              <a:pPr/>
              <a:t>19.03.2019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fld id="{470F8998-CF76-4E80-8AA3-1600866E13A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21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3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3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3.xml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4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03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jpeg"/><Relationship Id="rId7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3.xml"/><Relationship Id="rId6" Type="http://schemas.openxmlformats.org/officeDocument/2006/relationships/image" Target="../media/image10.jpeg"/><Relationship Id="rId5" Type="http://schemas.microsoft.com/office/2007/relationships/hdphoto" Target="../media/hdphoto1.wdp"/><Relationship Id="rId4" Type="http://schemas.openxmlformats.org/officeDocument/2006/relationships/image" Target="../media/image9.jpe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268760"/>
            <a:ext cx="7920706" cy="2083212"/>
          </a:xfrm>
        </p:spPr>
        <p:txBody>
          <a:bodyPr>
            <a:noAutofit/>
          </a:bodyPr>
          <a:lstStyle/>
          <a:p>
            <a:pPr algn="l"/>
            <a:r>
              <a:rPr lang="ru-RU" sz="2800" b="1" spc="300" dirty="0">
                <a:solidFill>
                  <a:srgbClr val="0070C0"/>
                </a:solidFill>
                <a:latin typeface="Bookman Old Style" panose="02050604050505020204" pitchFamily="18" charset="0"/>
              </a:rPr>
              <a:t>ПРАКТИКА </a:t>
            </a:r>
            <a: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МУНИЦИПАЛЬНОГО </a:t>
            </a:r>
            <a:b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УПРАВЛЕНИЯ </a:t>
            </a:r>
            <a:b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ru-RU" sz="2800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ПО СЕЛЬСКОМУ ПОСЕЛЕНИЮ КРАСНОХОЛМСКИЙ СЕЛЬСОВЕТ МР КАЛТАСИНСКИЙ РАЙОН РБ  </a:t>
            </a:r>
            <a:endParaRPr lang="ru-RU" sz="2800" spc="3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30415" y="34737"/>
            <a:ext cx="1513585" cy="94599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2411760" y="3717032"/>
            <a:ext cx="6732240" cy="334718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3934627" y="4221088"/>
            <a:ext cx="5184402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Исполнение наказов</a:t>
            </a:r>
          </a:p>
          <a:p>
            <a:pPr algn="r"/>
            <a: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избирателей</a:t>
            </a:r>
            <a:endParaRPr lang="ru-RU" sz="2800" b="1" spc="3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338417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39" y="121652"/>
            <a:ext cx="7920706" cy="792088"/>
          </a:xfrm>
        </p:spPr>
        <p:txBody>
          <a:bodyPr>
            <a:noAutofit/>
          </a:bodyPr>
          <a:lstStyle/>
          <a:p>
            <a: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ЦЕЛИ ПРОЕКТА</a:t>
            </a:r>
            <a:endParaRPr lang="ru-RU" sz="2800" b="1" spc="3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-3795" y="944906"/>
            <a:ext cx="9125002" cy="33471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383" y="34736"/>
            <a:ext cx="1513585" cy="94599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87824" y="5517232"/>
            <a:ext cx="59046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</a:rPr>
              <a:t>ВОВЛЕЧЕНИЕ ЛЮДЕЙ В ПРОЦЕСС ПРИНЯТИЯ РЕШЕНИЯ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4149080"/>
            <a:ext cx="5609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</a:rPr>
              <a:t>УЛУЧШЕНИЕ КАЧЕСТВА ЖИЗНИ НАСЕЛЕНИЯ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2974037"/>
            <a:ext cx="56226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SzPct val="200000"/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</a:rPr>
              <a:t>РАЗВИТИЕ ИНФРАСТРУКТУРЫ ТЕРРИТРИЙ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1416460"/>
            <a:ext cx="51125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</a:rPr>
              <a:t>САМООРГАНИЗАЦИЯ ЖИТЕЛЕЙ НА ОСНОВЕ КОЛЛЕКТИВНЫХ ИНТЕРЕСОВ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2945" y="1359212"/>
            <a:ext cx="2304254" cy="230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581628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98" y="3405193"/>
            <a:ext cx="3347376" cy="34223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39" y="121652"/>
            <a:ext cx="7920706" cy="792088"/>
          </a:xfrm>
        </p:spPr>
        <p:txBody>
          <a:bodyPr>
            <a:noAutofit/>
          </a:bodyPr>
          <a:lstStyle/>
          <a:p>
            <a: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ЗАДАЧИ ПРОЕКТА</a:t>
            </a:r>
            <a:endParaRPr lang="ru-RU" sz="2800" b="1" spc="3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18998" y="914101"/>
            <a:ext cx="9180512" cy="33471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9603" y="34737"/>
            <a:ext cx="1513585" cy="94599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11560" y="1278085"/>
            <a:ext cx="59046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СОЗДАНИЕ МЕХАНИЗМОВ ДЛЯ РЕАЛИЗАЦИИ МЕСТЫХ ИНИЦИАТИВ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53465" y="5116365"/>
            <a:ext cx="56093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ПОВЫШЕНИЕ УРОВНЯ ИНФОРМАЦИООНОСТИ О ДЕЯТЕЛЬНОСТИ ОРГАНОВ МЕСТНОГО САМОУПРАВЛЕНИЯ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4077072"/>
            <a:ext cx="56226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SzPct val="200000"/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ВОВЛЕЧЕНИЕ ГРАЖДАН В ПРЯМОЙ ДИАЛОГ С ВЛАСТЬЮ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35696" y="2492896"/>
            <a:ext cx="5112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ГРАНОВАЯ ПОДДЕРЖКА АКТИВНОСТИ ГРАЖДАН В МУНИЦИПАЛИТЕТАХ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70377411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936" b="22615"/>
          <a:stretch/>
        </p:blipFill>
        <p:spPr>
          <a:xfrm>
            <a:off x="5508104" y="1628800"/>
            <a:ext cx="3517447" cy="21064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39" y="121652"/>
            <a:ext cx="7920706" cy="792088"/>
          </a:xfrm>
        </p:spPr>
        <p:txBody>
          <a:bodyPr>
            <a:noAutofit/>
          </a:bodyPr>
          <a:lstStyle/>
          <a:p>
            <a:r>
              <a:rPr lang="ru-RU" sz="28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ЭТАПЫ РЕАЛИЗАЦИИ В 2016-2018 ГОДАХ</a:t>
            </a:r>
            <a:endParaRPr lang="ru-RU" sz="2800" b="1" spc="3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868145" y="1879356"/>
            <a:ext cx="3055616" cy="338554"/>
          </a:xfrm>
          <a:prstGeom prst="rect">
            <a:avLst/>
          </a:prstGeom>
          <a:solidFill>
            <a:schemeClr val="bg1">
              <a:alpha val="69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/>
              <a:t>Собрание в </a:t>
            </a:r>
            <a:r>
              <a:rPr lang="ru-RU" sz="1600" b="1" dirty="0" smtClean="0"/>
              <a:t>с. Краснохолмский</a:t>
            </a:r>
            <a:endParaRPr lang="ru-RU" sz="1600" b="1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18998" y="914101"/>
            <a:ext cx="9180512" cy="33471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9603" y="34737"/>
            <a:ext cx="1513585" cy="94599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504" y="1277721"/>
            <a:ext cx="59046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Wingdings" panose="05000000000000000000" pitchFamily="2" charset="2"/>
              <a:buChar char="ü"/>
            </a:pPr>
            <a:r>
              <a:rPr lang="ru-RU" sz="1600" b="1" dirty="0" smtClean="0">
                <a:solidFill>
                  <a:srgbClr val="002060"/>
                </a:solidFill>
              </a:rPr>
              <a:t> </a:t>
            </a:r>
            <a:r>
              <a:rPr lang="ru-RU" sz="1600" b="1" dirty="0">
                <a:solidFill>
                  <a:srgbClr val="002060"/>
                </a:solidFill>
              </a:rPr>
              <a:t>ПРОВЕДЕНИЕ СХОДОВ, СОБРАНИЙ, ВСТРЕЧ С </a:t>
            </a:r>
            <a:r>
              <a:rPr lang="ru-RU" sz="1600" b="1" dirty="0" smtClean="0">
                <a:solidFill>
                  <a:srgbClr val="002060"/>
                </a:solidFill>
              </a:rPr>
              <a:t>НАСЕЛЕНИЕМ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4581128"/>
            <a:ext cx="54653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</a:rPr>
              <a:t>НАПРАВЛЕНИЕ ОТОБРАННЫХ ЗАЯВОК (НАКАЗОВ) В РЕГИОНАЛЬНУЮ РАБОЧУЮ ГРУППУ.</a:t>
            </a: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3573" y="3980554"/>
            <a:ext cx="56093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</a:rPr>
              <a:t>ПОДГОТОВКА СОПРОВОДИТЕЛЬНОЙ ДОКУМЕНТАЦИИ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004664"/>
            <a:ext cx="56226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SzPct val="200000"/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</a:rPr>
              <a:t>ФОРМИРОВАНИЕ РЕЕСТРА ЗАЯВОК НА МУНИЦИПАЛЬНОМ УРОВНЕ ДЛЯ ВОЗМОЖНОЙ РЕАЛИЗАЦИИ В РАМКАХ ПРОЕКТА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7504" y="2438324"/>
            <a:ext cx="51125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</a:rPr>
              <a:t> ФОРМИРОВАНИЕ «БАНКАПРОБЛЕМ»</a:t>
            </a:r>
            <a:br>
              <a:rPr lang="ru-RU" sz="1600" b="1" dirty="0">
                <a:solidFill>
                  <a:srgbClr val="002060"/>
                </a:solidFill>
              </a:rPr>
            </a:br>
            <a:endParaRPr lang="ru-RU" sz="1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1756246"/>
            <a:ext cx="51480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SzPct val="200000"/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</a:rPr>
              <a:t> ОПРЕДЕЛЕНИЕ СПИСКА НАИБОЛЕЕ АКТУАЛЬНЫЙ ПРОБЛЕМ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35306" y="5371326"/>
            <a:ext cx="54653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</a:rPr>
              <a:t>ПОДГОТОВКА ДОКУМЕНТАЦИИ, ПРОЕКТОВ, СМЕТ, ПРОВЕДЕНИЕ КОНКУРСНЫХ </a:t>
            </a:r>
            <a:r>
              <a:rPr lang="ru-RU" sz="1600" b="1" dirty="0" smtClean="0">
                <a:solidFill>
                  <a:srgbClr val="002060"/>
                </a:solidFill>
              </a:rPr>
              <a:t>ПРОЦЕДУР</a:t>
            </a:r>
            <a:endParaRPr lang="ru-RU" sz="16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35581" y="6158642"/>
            <a:ext cx="54653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Wingdings" panose="05000000000000000000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</a:rPr>
              <a:t>ОРГАНИЗАЦИЯ И ПРОВЕДЕНИЯ РАБОТ МАЙ-СЕНТЯБРЬ </a:t>
            </a:r>
            <a:r>
              <a:rPr lang="ru-RU" sz="1600" b="1" dirty="0" smtClean="0">
                <a:solidFill>
                  <a:srgbClr val="002060"/>
                </a:solidFill>
              </a:rPr>
              <a:t>2018 </a:t>
            </a:r>
            <a:r>
              <a:rPr lang="ru-RU" sz="1600" b="1" dirty="0">
                <a:solidFill>
                  <a:srgbClr val="002060"/>
                </a:solidFill>
              </a:rPr>
              <a:t>ГОДА</a:t>
            </a:r>
            <a:endParaRPr lang="ru-RU" sz="1600" dirty="0"/>
          </a:p>
        </p:txBody>
      </p:sp>
      <p:pic>
        <p:nvPicPr>
          <p:cNvPr id="1026" name="Picture 2" descr="F:\Айгуль комп\с диска д\ФОТОГРАФИИ работа\Сходы граждан август 2014\Сход граждан Сазово 06.08.2014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789040"/>
            <a:ext cx="3491880" cy="2312789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6588224" y="5733256"/>
            <a:ext cx="2157575" cy="338554"/>
          </a:xfrm>
          <a:prstGeom prst="rect">
            <a:avLst/>
          </a:prstGeom>
          <a:solidFill>
            <a:schemeClr val="bg1">
              <a:lumMod val="95000"/>
              <a:alpha val="68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/>
              <a:t>Собрание в д. </a:t>
            </a:r>
            <a:r>
              <a:rPr lang="ru-RU" sz="1600" b="1" dirty="0" err="1" smtClean="0"/>
              <a:t>Сазово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3781196781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Объект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18821550"/>
              </p:ext>
            </p:extLst>
          </p:nvPr>
        </p:nvGraphicFramePr>
        <p:xfrm>
          <a:off x="0" y="981626"/>
          <a:ext cx="2880320" cy="5976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1" name="Объект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28798032"/>
              </p:ext>
            </p:extLst>
          </p:nvPr>
        </p:nvGraphicFramePr>
        <p:xfrm>
          <a:off x="6084168" y="1028529"/>
          <a:ext cx="2880320" cy="5829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3" name="Объект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34961542"/>
              </p:ext>
            </p:extLst>
          </p:nvPr>
        </p:nvGraphicFramePr>
        <p:xfrm>
          <a:off x="3131840" y="981626"/>
          <a:ext cx="2952328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552531" y="4908823"/>
            <a:ext cx="1872208" cy="30774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400" dirty="0">
              <a:solidFill>
                <a:srgbClr val="005426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1503" y="217590"/>
            <a:ext cx="8226435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ФИНАНСИРОВАНИЕ ПРОЕКТОВ 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В 2016 – 2018 ГОДАХ</a:t>
            </a:r>
            <a:endParaRPr lang="ru-RU" sz="20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36784" y="34737"/>
            <a:ext cx="1406404" cy="87900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0" y="820894"/>
            <a:ext cx="9180512" cy="33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819847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/>
          </p:cNvSpPr>
          <p:nvPr/>
        </p:nvSpPr>
        <p:spPr>
          <a:xfrm>
            <a:off x="77539" y="121652"/>
            <a:ext cx="7920706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spc="300" dirty="0">
                <a:solidFill>
                  <a:srgbClr val="0070C0"/>
                </a:solidFill>
                <a:latin typeface="Bookman Old Style" panose="02050604050505020204" pitchFamily="18" charset="0"/>
              </a:rPr>
              <a:t>ФИНАНСИРОВАНИЕ ПРОЕКТОВ </a:t>
            </a:r>
          </a:p>
          <a:p>
            <a:r>
              <a:rPr lang="ru-RU" sz="2800" b="1" spc="300" dirty="0">
                <a:solidFill>
                  <a:srgbClr val="0070C0"/>
                </a:solidFill>
                <a:latin typeface="Bookman Old Style" panose="02050604050505020204" pitchFamily="18" charset="0"/>
              </a:rPr>
              <a:t>В 2016 – 2018 ГОДАХ</a:t>
            </a: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xmlns="" val="3996825307"/>
              </p:ext>
            </p:extLst>
          </p:nvPr>
        </p:nvGraphicFramePr>
        <p:xfrm>
          <a:off x="251520" y="1412776"/>
          <a:ext cx="8712968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-14169" y="875178"/>
            <a:ext cx="9199951" cy="3347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37596" y="78194"/>
            <a:ext cx="1406404" cy="879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583589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6782285" y="3429000"/>
            <a:ext cx="2181796" cy="127592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3106825" y="3761461"/>
            <a:ext cx="3623150" cy="80068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25" t="51708" r="5229" b="43411"/>
          <a:stretch/>
        </p:blipFill>
        <p:spPr>
          <a:xfrm>
            <a:off x="1" y="1280340"/>
            <a:ext cx="9150668" cy="33471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44265" y="250684"/>
            <a:ext cx="1406404" cy="87900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69981" y="2730135"/>
            <a:ext cx="31836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spc="300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Активизация населения в решении собственных проблем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61942" y="6027003"/>
            <a:ext cx="30052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spc="300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Реализация насущных проблем </a:t>
            </a:r>
            <a:r>
              <a:rPr lang="ru-RU" sz="1600" b="1" spc="300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 деревнях</a:t>
            </a:r>
            <a:endParaRPr lang="ru-RU" sz="1600" b="1" spc="300" dirty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1751" y="1553059"/>
            <a:ext cx="2882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spc="300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Снижение социальной нагрузки на уровне поселений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-61942" y="3791655"/>
            <a:ext cx="30464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spc="300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Прозрачность и контроль за расходованием средств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6943" y="5007036"/>
            <a:ext cx="2699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spc="300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Открытость и доступность власти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29" t="21242" r="5191" b="26396"/>
          <a:stretch/>
        </p:blipFill>
        <p:spPr>
          <a:xfrm>
            <a:off x="6782283" y="1588323"/>
            <a:ext cx="2216714" cy="225763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563" r="26209"/>
          <a:stretch/>
        </p:blipFill>
        <p:spPr>
          <a:xfrm>
            <a:off x="6782284" y="4430733"/>
            <a:ext cx="2216713" cy="2084074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6782285" y="3845957"/>
            <a:ext cx="21162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Текущий ремонт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здания СДК в. </a:t>
            </a:r>
            <a:r>
              <a:rPr lang="ru-RU" sz="1600" b="1" dirty="0" err="1" smtClean="0">
                <a:solidFill>
                  <a:schemeClr val="bg1"/>
                </a:solidFill>
              </a:rPr>
              <a:t>Сазово</a:t>
            </a:r>
            <a:endParaRPr lang="ru-RU" sz="1600" b="1" dirty="0">
              <a:solidFill>
                <a:schemeClr val="bg1"/>
              </a:solidFill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178" t="-3235" b="31109"/>
          <a:stretch/>
        </p:blipFill>
        <p:spPr>
          <a:xfrm>
            <a:off x="3100128" y="4330263"/>
            <a:ext cx="3682155" cy="2184542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3203848" y="3869417"/>
            <a:ext cx="3168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Детские игровые площадки в </a:t>
            </a:r>
            <a:r>
              <a:rPr lang="ru-RU" sz="1600" b="1" dirty="0" smtClean="0">
                <a:solidFill>
                  <a:schemeClr val="bg1"/>
                </a:solidFill>
              </a:rPr>
              <a:t>деревни Киебак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86526" y="188640"/>
            <a:ext cx="7920706" cy="10030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РЕАЛИЗАЦИЯ ПРОЕКТА В СЕЛЬСКОМ ПОСЕЛЕНИИ КРАСНОХОЛМСКИЙ СЕЛЬСОВЕТ МР КАЛТАСИНСКИЙ РАЙОН РБ</a:t>
            </a:r>
          </a:p>
          <a:p>
            <a:r>
              <a:rPr lang="ru-RU" sz="2000" b="1" spc="3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В 2016 – 2018 ГОДАХ</a:t>
            </a:r>
            <a:endParaRPr lang="ru-RU" sz="2000" b="1" spc="3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050" name="Picture 2" descr="C:\Users\GlavBuh\AppData\Local\Temp\Rar$DRa7064.9749\Открытие площадки\IMG_877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31840" y="1628800"/>
            <a:ext cx="3635896" cy="21828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9117583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6">
  <a:themeElements>
    <a:clrScheme name="Другая 19">
      <a:dk1>
        <a:srgbClr val="7EB2E6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0C0"/>
        </a:solidFill>
        <a:ln>
          <a:solidFill>
            <a:srgbClr val="0070C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2">
  <a:themeElements>
    <a:clrScheme name="Другая 14">
      <a:dk1>
        <a:srgbClr val="F2FBC3"/>
      </a:dk1>
      <a:lt1>
        <a:srgbClr val="FFFFFF"/>
      </a:lt1>
      <a:dk2>
        <a:srgbClr val="675E47"/>
      </a:dk2>
      <a:lt2>
        <a:srgbClr val="E6F78A"/>
      </a:lt2>
      <a:accent1>
        <a:srgbClr val="DBF45A"/>
      </a:accent1>
      <a:accent2>
        <a:srgbClr val="FFFF00"/>
      </a:accent2>
      <a:accent3>
        <a:srgbClr val="D2CB6C"/>
      </a:accent3>
      <a:accent4>
        <a:srgbClr val="95A39D"/>
      </a:accent4>
      <a:accent5>
        <a:srgbClr val="D6F23C"/>
      </a:accent5>
      <a:accent6>
        <a:srgbClr val="B1A089"/>
      </a:accent6>
      <a:hlink>
        <a:srgbClr val="00B050"/>
      </a:hlink>
      <a:folHlink>
        <a:srgbClr val="FFFF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Тема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7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Тема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Тема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Тема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Тема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Тема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_Тема7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6_Тема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7_Тема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</Template>
  <TotalTime>2701</TotalTime>
  <Words>251</Words>
  <Application>Microsoft Office PowerPoint</Application>
  <PresentationFormat>Экран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12</vt:i4>
      </vt:variant>
      <vt:variant>
        <vt:lpstr>Заголовки слайдов</vt:lpstr>
      </vt:variant>
      <vt:variant>
        <vt:i4>7</vt:i4>
      </vt:variant>
    </vt:vector>
  </HeadingPairs>
  <TitlesOfParts>
    <vt:vector size="19" baseType="lpstr">
      <vt:lpstr>Тема6</vt:lpstr>
      <vt:lpstr>Тема2</vt:lpstr>
      <vt:lpstr>1_Тема2</vt:lpstr>
      <vt:lpstr>Тема7</vt:lpstr>
      <vt:lpstr>2_Тема2</vt:lpstr>
      <vt:lpstr>3_Тема2</vt:lpstr>
      <vt:lpstr>1_Тема6</vt:lpstr>
      <vt:lpstr>4_Тема2</vt:lpstr>
      <vt:lpstr>5_Тема2</vt:lpstr>
      <vt:lpstr>1_Тема7</vt:lpstr>
      <vt:lpstr>6_Тема2</vt:lpstr>
      <vt:lpstr>7_Тема2</vt:lpstr>
      <vt:lpstr>ПРАКТИКА  МУНИЦИПАЛЬНОГО  УПРАВЛЕНИЯ  ПО СЕЛЬСКОМУ ПОСЕЛЕНИЮ КРАСНОХОЛМСКИЙ СЕЛЬСОВЕТ МР КАЛТАСИНСКИЙ РАЙОН РБ  </vt:lpstr>
      <vt:lpstr>ЦЕЛИ ПРОЕКТА</vt:lpstr>
      <vt:lpstr>ЗАДАЧИ ПРОЕКТА</vt:lpstr>
      <vt:lpstr>ЭТАПЫ РЕАЛИЗАЦИИ В 2016-2018 ГОДАХ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</dc:title>
  <dc:creator>1</dc:creator>
  <cp:lastModifiedBy>GlavBuh</cp:lastModifiedBy>
  <cp:revision>263</cp:revision>
  <cp:lastPrinted>2019-01-29T11:41:24Z</cp:lastPrinted>
  <dcterms:created xsi:type="dcterms:W3CDTF">2018-12-11T06:42:06Z</dcterms:created>
  <dcterms:modified xsi:type="dcterms:W3CDTF">2019-03-19T09:02:30Z</dcterms:modified>
</cp:coreProperties>
</file>